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21"/>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2" roundtripDataSignature="AMtx7mgvl6E8FsqX/CEWX4V/f4VJbhqmp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snapToObjects="1">
      <p:cViewPr varScale="1">
        <p:scale>
          <a:sx n="152" d="100"/>
          <a:sy n="152" d="100"/>
        </p:scale>
        <p:origin x="618" y="13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6" name="Google Shape;156;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2" name="Google Shape;162;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8" name="Google Shape;168;p1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4" name="Google Shape;174;p1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2" name="Google Shape;182;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8" name="Google Shape;188;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4" name="Google Shape;194;p1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9" name="Google Shape;89;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6" name="Google Shape;9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5" name="Google Shape;115;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3" name="Google Shape;123;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1" name="Google Shape;141;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9" name="Google Shape;149;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1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1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2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2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2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2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2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22"/>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22"/>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22"/>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22"/>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22"/>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2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2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2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2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26"/>
          <p:cNvSpPr>
            <a:spLocks noGrp="1"/>
          </p:cNvSpPr>
          <p:nvPr>
            <p:ph type="pic" idx="2"/>
          </p:nvPr>
        </p:nvSpPr>
        <p:spPr>
          <a:xfrm>
            <a:off x="5183188" y="987425"/>
            <a:ext cx="6172200" cy="4873625"/>
          </a:xfrm>
          <a:prstGeom prst="rect">
            <a:avLst/>
          </a:prstGeom>
          <a:noFill/>
          <a:ln>
            <a:noFill/>
          </a:ln>
        </p:spPr>
      </p:sp>
      <p:sp>
        <p:nvSpPr>
          <p:cNvPr id="64" name="Google Shape;64;p2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a:spLocks noGrp="1"/>
          </p:cNvSpPr>
          <p:nvPr>
            <p:ph type="ctrTitle"/>
          </p:nvPr>
        </p:nvSpPr>
        <p:spPr>
          <a:xfrm>
            <a:off x="914400" y="1122363"/>
            <a:ext cx="9753600" cy="238760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chemeClr val="dk1"/>
              </a:buClr>
              <a:buSzPct val="100000"/>
              <a:buFont typeface="Calibri"/>
              <a:buNone/>
            </a:pPr>
            <a:r>
              <a:rPr lang="en-GB" sz="8800"/>
              <a:t>TEACH</a:t>
            </a:r>
            <a:br>
              <a:rPr lang="en-GB" sz="8800"/>
            </a:br>
            <a:r>
              <a:rPr lang="en-GB" sz="8800"/>
              <a:t>Plural Possession</a:t>
            </a:r>
            <a:endParaRPr/>
          </a:p>
        </p:txBody>
      </p:sp>
      <p:sp>
        <p:nvSpPr>
          <p:cNvPr id="85" name="Google Shape;85;p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400"/>
              <a:buNone/>
            </a:pPr>
            <a:r>
              <a:rPr lang="en-GB"/>
              <a:t>Real Grammar</a:t>
            </a:r>
            <a:endParaRPr/>
          </a:p>
        </p:txBody>
      </p:sp>
      <p:pic>
        <p:nvPicPr>
          <p:cNvPr id="86" name="Google Shape;86;p1"/>
          <p:cNvPicPr preferRelativeResize="0"/>
          <p:nvPr/>
        </p:nvPicPr>
        <p:blipFill rotWithShape="1">
          <a:blip r:embed="rId3">
            <a:alphaModFix/>
          </a:blip>
          <a:srcRect/>
          <a:stretch/>
        </p:blipFill>
        <p:spPr>
          <a:xfrm>
            <a:off x="0" y="1673"/>
            <a:ext cx="12192000" cy="6854653"/>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pic>
        <p:nvPicPr>
          <p:cNvPr id="158" name="Google Shape;158;p10"/>
          <p:cNvPicPr preferRelativeResize="0"/>
          <p:nvPr/>
        </p:nvPicPr>
        <p:blipFill rotWithShape="1">
          <a:blip r:embed="rId3">
            <a:alphaModFix/>
          </a:blip>
          <a:srcRect/>
          <a:stretch/>
        </p:blipFill>
        <p:spPr>
          <a:xfrm>
            <a:off x="0" y="1673"/>
            <a:ext cx="12192000" cy="6854653"/>
          </a:xfrm>
          <a:prstGeom prst="rect">
            <a:avLst/>
          </a:prstGeom>
          <a:noFill/>
          <a:ln>
            <a:noFill/>
          </a:ln>
        </p:spPr>
      </p:pic>
      <p:sp>
        <p:nvSpPr>
          <p:cNvPr id="159" name="Google Shape;159;p10"/>
          <p:cNvSpPr txBox="1">
            <a:spLocks noGrp="1"/>
          </p:cNvSpPr>
          <p:nvPr>
            <p:ph type="body" idx="1"/>
          </p:nvPr>
        </p:nvSpPr>
        <p:spPr>
          <a:xfrm>
            <a:off x="402336" y="2252870"/>
            <a:ext cx="8940447" cy="4603456"/>
          </a:xfrm>
          <a:prstGeom prst="rect">
            <a:avLst/>
          </a:prstGeom>
          <a:noFill/>
          <a:ln>
            <a:noFill/>
          </a:ln>
        </p:spPr>
        <p:txBody>
          <a:bodyPr spcFirstLastPara="1" wrap="square" lIns="91425" tIns="45700" rIns="91425" bIns="45700" anchor="t" anchorCtr="0">
            <a:normAutofit fontScale="77500" lnSpcReduction="10000"/>
          </a:bodyPr>
          <a:lstStyle/>
          <a:p>
            <a:pPr marL="0" lvl="0" indent="0" algn="l" rtl="0">
              <a:lnSpc>
                <a:spcPct val="120000"/>
              </a:lnSpc>
              <a:spcBef>
                <a:spcPts val="0"/>
              </a:spcBef>
              <a:spcAft>
                <a:spcPts val="0"/>
              </a:spcAft>
              <a:buClr>
                <a:schemeClr val="dk1"/>
              </a:buClr>
              <a:buSzPct val="100000"/>
              <a:buNone/>
            </a:pPr>
            <a:r>
              <a:rPr lang="en-GB" sz="3600"/>
              <a:t>How the apostrophe is used shows whether it is singular or plural possession.</a:t>
            </a:r>
            <a:endParaRPr/>
          </a:p>
          <a:p>
            <a:pPr marL="0" lvl="0" indent="0" algn="ctr" rtl="0">
              <a:lnSpc>
                <a:spcPct val="120000"/>
              </a:lnSpc>
              <a:spcBef>
                <a:spcPts val="1000"/>
              </a:spcBef>
              <a:spcAft>
                <a:spcPts val="0"/>
              </a:spcAft>
              <a:buClr>
                <a:schemeClr val="dk1"/>
              </a:buClr>
              <a:buSzPct val="100000"/>
              <a:buNone/>
            </a:pPr>
            <a:r>
              <a:rPr lang="en-GB" sz="4800" b="1"/>
              <a:t>The </a:t>
            </a:r>
            <a:r>
              <a:rPr lang="en-GB" sz="4800" b="1" u="sng"/>
              <a:t>shop’s</a:t>
            </a:r>
            <a:r>
              <a:rPr lang="en-GB" sz="4800" b="1"/>
              <a:t> door is red. </a:t>
            </a:r>
            <a:endParaRPr/>
          </a:p>
          <a:p>
            <a:pPr marL="0" lvl="0" indent="0" algn="ctr" rtl="0">
              <a:lnSpc>
                <a:spcPct val="120000"/>
              </a:lnSpc>
              <a:spcBef>
                <a:spcPts val="1000"/>
              </a:spcBef>
              <a:spcAft>
                <a:spcPts val="0"/>
              </a:spcAft>
              <a:buClr>
                <a:srgbClr val="FF0000"/>
              </a:buClr>
              <a:buSzPct val="100000"/>
              <a:buNone/>
            </a:pPr>
            <a:r>
              <a:rPr lang="en-GB" sz="4000">
                <a:solidFill>
                  <a:srgbClr val="FF0000"/>
                </a:solidFill>
              </a:rPr>
              <a:t>Singular possession – a red door belongs to one shop.</a:t>
            </a:r>
            <a:endParaRPr/>
          </a:p>
          <a:p>
            <a:pPr marL="0" lvl="0" indent="0" algn="ctr" rtl="0">
              <a:lnSpc>
                <a:spcPct val="120000"/>
              </a:lnSpc>
              <a:spcBef>
                <a:spcPts val="1000"/>
              </a:spcBef>
              <a:spcAft>
                <a:spcPts val="0"/>
              </a:spcAft>
              <a:buClr>
                <a:schemeClr val="dk1"/>
              </a:buClr>
              <a:buSzPct val="100000"/>
              <a:buNone/>
            </a:pPr>
            <a:r>
              <a:rPr lang="en-GB" sz="4800" b="1"/>
              <a:t>The </a:t>
            </a:r>
            <a:r>
              <a:rPr lang="en-GB" sz="4800" b="1" u="sng"/>
              <a:t>shops’</a:t>
            </a:r>
            <a:r>
              <a:rPr lang="en-GB" sz="4800" b="1"/>
              <a:t> doors are red.</a:t>
            </a:r>
            <a:endParaRPr/>
          </a:p>
          <a:p>
            <a:pPr marL="0" lvl="0" indent="0" algn="ctr" rtl="0">
              <a:lnSpc>
                <a:spcPct val="120000"/>
              </a:lnSpc>
              <a:spcBef>
                <a:spcPts val="1000"/>
              </a:spcBef>
              <a:spcAft>
                <a:spcPts val="0"/>
              </a:spcAft>
              <a:buClr>
                <a:srgbClr val="FF0000"/>
              </a:buClr>
              <a:buSzPct val="100000"/>
              <a:buNone/>
            </a:pPr>
            <a:r>
              <a:rPr lang="en-GB" sz="4300">
                <a:solidFill>
                  <a:srgbClr val="FF0000"/>
                </a:solidFill>
              </a:rPr>
              <a:t>Plural possession – red doors belong to many shops</a:t>
            </a:r>
            <a:r>
              <a:rPr lang="en-GB" sz="4800">
                <a:solidFill>
                  <a:srgbClr val="FF0000"/>
                </a:solidFill>
              </a:rPr>
              <a:t>.</a:t>
            </a:r>
            <a:endParaRPr/>
          </a:p>
          <a:p>
            <a:pPr marL="0" lvl="0" indent="0" algn="ctr" rtl="0">
              <a:lnSpc>
                <a:spcPct val="120000"/>
              </a:lnSpc>
              <a:spcBef>
                <a:spcPts val="1000"/>
              </a:spcBef>
              <a:spcAft>
                <a:spcPts val="0"/>
              </a:spcAft>
              <a:buClr>
                <a:schemeClr val="dk1"/>
              </a:buClr>
              <a:buSzPct val="100000"/>
              <a:buNone/>
            </a:pPr>
            <a:endParaRPr sz="4800" b="1"/>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pic>
        <p:nvPicPr>
          <p:cNvPr id="164" name="Google Shape;164;p11"/>
          <p:cNvPicPr preferRelativeResize="0"/>
          <p:nvPr/>
        </p:nvPicPr>
        <p:blipFill rotWithShape="1">
          <a:blip r:embed="rId3">
            <a:alphaModFix/>
          </a:blip>
          <a:srcRect/>
          <a:stretch/>
        </p:blipFill>
        <p:spPr>
          <a:xfrm>
            <a:off x="0" y="1673"/>
            <a:ext cx="12192000" cy="6854653"/>
          </a:xfrm>
          <a:prstGeom prst="rect">
            <a:avLst/>
          </a:prstGeom>
          <a:noFill/>
          <a:ln>
            <a:noFill/>
          </a:ln>
        </p:spPr>
      </p:pic>
      <p:sp>
        <p:nvSpPr>
          <p:cNvPr id="165" name="Google Shape;165;p11"/>
          <p:cNvSpPr txBox="1">
            <a:spLocks noGrp="1"/>
          </p:cNvSpPr>
          <p:nvPr>
            <p:ph type="body" idx="1"/>
          </p:nvPr>
        </p:nvSpPr>
        <p:spPr>
          <a:xfrm>
            <a:off x="402337" y="2292626"/>
            <a:ext cx="8436864" cy="3896139"/>
          </a:xfrm>
          <a:prstGeom prst="rect">
            <a:avLst/>
          </a:prstGeom>
          <a:noFill/>
          <a:ln>
            <a:noFill/>
          </a:ln>
        </p:spPr>
        <p:txBody>
          <a:bodyPr spcFirstLastPara="1" wrap="square" lIns="91425" tIns="45700" rIns="91425" bIns="45700" anchor="t" anchorCtr="0">
            <a:normAutofit fontScale="92500" lnSpcReduction="10000"/>
          </a:bodyPr>
          <a:lstStyle/>
          <a:p>
            <a:pPr marL="0" lvl="0" indent="0" algn="ctr" rtl="0">
              <a:lnSpc>
                <a:spcPct val="100000"/>
              </a:lnSpc>
              <a:spcBef>
                <a:spcPts val="0"/>
              </a:spcBef>
              <a:spcAft>
                <a:spcPts val="0"/>
              </a:spcAft>
              <a:buClr>
                <a:schemeClr val="dk1"/>
              </a:buClr>
              <a:buSzPct val="100000"/>
              <a:buNone/>
            </a:pPr>
            <a:r>
              <a:rPr lang="en-GB" sz="4800" b="1"/>
              <a:t>The </a:t>
            </a:r>
            <a:r>
              <a:rPr lang="en-GB" sz="4800" b="1" u="sng"/>
              <a:t>baby’s</a:t>
            </a:r>
            <a:r>
              <a:rPr lang="en-GB" sz="4800" b="1"/>
              <a:t> dinner is ready. </a:t>
            </a:r>
            <a:endParaRPr/>
          </a:p>
          <a:p>
            <a:pPr marL="0" lvl="0" indent="0" algn="ctr" rtl="0">
              <a:lnSpc>
                <a:spcPct val="100000"/>
              </a:lnSpc>
              <a:spcBef>
                <a:spcPts val="1000"/>
              </a:spcBef>
              <a:spcAft>
                <a:spcPts val="0"/>
              </a:spcAft>
              <a:buClr>
                <a:srgbClr val="FF0000"/>
              </a:buClr>
              <a:buSzPct val="100000"/>
              <a:buNone/>
            </a:pPr>
            <a:r>
              <a:rPr lang="en-GB" sz="4000">
                <a:solidFill>
                  <a:srgbClr val="FF0000"/>
                </a:solidFill>
              </a:rPr>
              <a:t>Singular possession – the dinner is for one baby.</a:t>
            </a:r>
            <a:endParaRPr/>
          </a:p>
          <a:p>
            <a:pPr marL="0" lvl="0" indent="0" algn="ctr" rtl="0">
              <a:lnSpc>
                <a:spcPct val="100000"/>
              </a:lnSpc>
              <a:spcBef>
                <a:spcPts val="1000"/>
              </a:spcBef>
              <a:spcAft>
                <a:spcPts val="0"/>
              </a:spcAft>
              <a:buClr>
                <a:schemeClr val="dk1"/>
              </a:buClr>
              <a:buSzPct val="100000"/>
              <a:buNone/>
            </a:pPr>
            <a:r>
              <a:rPr lang="en-GB" sz="4800" b="1"/>
              <a:t>The </a:t>
            </a:r>
            <a:r>
              <a:rPr lang="en-GB" sz="4800" b="1" u="sng"/>
              <a:t>babies’</a:t>
            </a:r>
            <a:r>
              <a:rPr lang="en-GB" sz="4800" b="1"/>
              <a:t> dinner is ready.</a:t>
            </a:r>
            <a:endParaRPr/>
          </a:p>
          <a:p>
            <a:pPr marL="0" lvl="0" indent="0" algn="ctr" rtl="0">
              <a:lnSpc>
                <a:spcPct val="100000"/>
              </a:lnSpc>
              <a:spcBef>
                <a:spcPts val="1000"/>
              </a:spcBef>
              <a:spcAft>
                <a:spcPts val="0"/>
              </a:spcAft>
              <a:buClr>
                <a:srgbClr val="FF0000"/>
              </a:buClr>
              <a:buSzPct val="100000"/>
              <a:buNone/>
            </a:pPr>
            <a:r>
              <a:rPr lang="en-GB" sz="3900">
                <a:solidFill>
                  <a:srgbClr val="FF0000"/>
                </a:solidFill>
              </a:rPr>
              <a:t>Plural possession – the dinner is for more than one baby.</a:t>
            </a:r>
            <a:endParaRPr sz="4300">
              <a:solidFill>
                <a:srgbClr val="FF0000"/>
              </a:solidFill>
            </a:endParaRPr>
          </a:p>
          <a:p>
            <a:pPr marL="0" lvl="0" indent="0" algn="ctr" rtl="0">
              <a:lnSpc>
                <a:spcPct val="100000"/>
              </a:lnSpc>
              <a:spcBef>
                <a:spcPts val="1000"/>
              </a:spcBef>
              <a:spcAft>
                <a:spcPts val="0"/>
              </a:spcAft>
              <a:buClr>
                <a:schemeClr val="dk1"/>
              </a:buClr>
              <a:buSzPct val="100000"/>
              <a:buNone/>
            </a:pPr>
            <a:endParaRPr sz="48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pic>
        <p:nvPicPr>
          <p:cNvPr id="170" name="Google Shape;170;p12"/>
          <p:cNvPicPr preferRelativeResize="0"/>
          <p:nvPr/>
        </p:nvPicPr>
        <p:blipFill rotWithShape="1">
          <a:blip r:embed="rId3">
            <a:alphaModFix/>
          </a:blip>
          <a:srcRect/>
          <a:stretch/>
        </p:blipFill>
        <p:spPr>
          <a:xfrm>
            <a:off x="0" y="1673"/>
            <a:ext cx="12192000" cy="6854653"/>
          </a:xfrm>
          <a:prstGeom prst="rect">
            <a:avLst/>
          </a:prstGeom>
          <a:noFill/>
          <a:ln>
            <a:noFill/>
          </a:ln>
        </p:spPr>
      </p:pic>
      <p:sp>
        <p:nvSpPr>
          <p:cNvPr id="171" name="Google Shape;171;p12"/>
          <p:cNvSpPr txBox="1">
            <a:spLocks noGrp="1"/>
          </p:cNvSpPr>
          <p:nvPr>
            <p:ph type="body" idx="1"/>
          </p:nvPr>
        </p:nvSpPr>
        <p:spPr>
          <a:xfrm>
            <a:off x="402336" y="2305879"/>
            <a:ext cx="9046464" cy="4319518"/>
          </a:xfrm>
          <a:prstGeom prst="rect">
            <a:avLst/>
          </a:prstGeom>
          <a:noFill/>
          <a:ln>
            <a:noFill/>
          </a:ln>
        </p:spPr>
        <p:txBody>
          <a:bodyPr spcFirstLastPara="1" wrap="square" lIns="91425" tIns="45700" rIns="91425" bIns="45700" anchor="t" anchorCtr="0">
            <a:normAutofit fontScale="77500" lnSpcReduction="20000"/>
          </a:bodyPr>
          <a:lstStyle/>
          <a:p>
            <a:pPr marL="0" lvl="0" indent="0" algn="l" rtl="0">
              <a:lnSpc>
                <a:spcPct val="110000"/>
              </a:lnSpc>
              <a:spcBef>
                <a:spcPts val="0"/>
              </a:spcBef>
              <a:spcAft>
                <a:spcPts val="0"/>
              </a:spcAft>
              <a:buClr>
                <a:schemeClr val="dk1"/>
              </a:buClr>
              <a:buSzPct val="100000"/>
              <a:buNone/>
            </a:pPr>
            <a:r>
              <a:rPr lang="en-GB" sz="3600"/>
              <a:t>Irregular plural nouns are easier to spot as the word changes.</a:t>
            </a:r>
            <a:endParaRPr/>
          </a:p>
          <a:p>
            <a:pPr marL="0" lvl="0" indent="0" algn="ctr" rtl="0">
              <a:lnSpc>
                <a:spcPct val="110000"/>
              </a:lnSpc>
              <a:spcBef>
                <a:spcPts val="1000"/>
              </a:spcBef>
              <a:spcAft>
                <a:spcPts val="0"/>
              </a:spcAft>
              <a:buClr>
                <a:schemeClr val="dk1"/>
              </a:buClr>
              <a:buSzPct val="100000"/>
              <a:buNone/>
            </a:pPr>
            <a:r>
              <a:rPr lang="en-GB" sz="4800" b="1"/>
              <a:t>The </a:t>
            </a:r>
            <a:r>
              <a:rPr lang="en-GB" sz="4800" b="1">
                <a:solidFill>
                  <a:srgbClr val="FF0000"/>
                </a:solidFill>
              </a:rPr>
              <a:t>man’s </a:t>
            </a:r>
            <a:r>
              <a:rPr lang="en-GB" sz="4800" b="1"/>
              <a:t>coat is brown. </a:t>
            </a:r>
            <a:endParaRPr/>
          </a:p>
          <a:p>
            <a:pPr marL="0" lvl="0" indent="0" algn="ctr" rtl="0">
              <a:lnSpc>
                <a:spcPct val="110000"/>
              </a:lnSpc>
              <a:spcBef>
                <a:spcPts val="1000"/>
              </a:spcBef>
              <a:spcAft>
                <a:spcPts val="0"/>
              </a:spcAft>
              <a:buClr>
                <a:srgbClr val="FF0000"/>
              </a:buClr>
              <a:buSzPct val="100000"/>
              <a:buNone/>
            </a:pPr>
            <a:r>
              <a:rPr lang="en-GB" sz="4000">
                <a:solidFill>
                  <a:srgbClr val="FF0000"/>
                </a:solidFill>
              </a:rPr>
              <a:t>singular possession – the brown coat belongs to the man.</a:t>
            </a:r>
            <a:endParaRPr/>
          </a:p>
          <a:p>
            <a:pPr marL="0" lvl="0" indent="0" algn="ctr" rtl="0">
              <a:lnSpc>
                <a:spcPct val="110000"/>
              </a:lnSpc>
              <a:spcBef>
                <a:spcPts val="1000"/>
              </a:spcBef>
              <a:spcAft>
                <a:spcPts val="0"/>
              </a:spcAft>
              <a:buClr>
                <a:schemeClr val="dk1"/>
              </a:buClr>
              <a:buSzPct val="100000"/>
              <a:buNone/>
            </a:pPr>
            <a:r>
              <a:rPr lang="en-GB" sz="4800" b="1"/>
              <a:t>The </a:t>
            </a:r>
            <a:r>
              <a:rPr lang="en-GB" sz="4800" b="1">
                <a:solidFill>
                  <a:srgbClr val="FF0000"/>
                </a:solidFill>
              </a:rPr>
              <a:t>men’s </a:t>
            </a:r>
            <a:r>
              <a:rPr lang="en-GB" sz="4800" b="1"/>
              <a:t>coats are brown.</a:t>
            </a:r>
            <a:endParaRPr/>
          </a:p>
          <a:p>
            <a:pPr marL="0" lvl="0" indent="0" algn="ctr" rtl="0">
              <a:lnSpc>
                <a:spcPct val="110000"/>
              </a:lnSpc>
              <a:spcBef>
                <a:spcPts val="1000"/>
              </a:spcBef>
              <a:spcAft>
                <a:spcPts val="0"/>
              </a:spcAft>
              <a:buClr>
                <a:srgbClr val="FF0000"/>
              </a:buClr>
              <a:buSzPct val="100000"/>
              <a:buNone/>
            </a:pPr>
            <a:r>
              <a:rPr lang="en-GB" sz="3900">
                <a:solidFill>
                  <a:srgbClr val="FF0000"/>
                </a:solidFill>
              </a:rPr>
              <a:t>Plural possession – the brown coats belong to the men.</a:t>
            </a:r>
            <a:endParaRPr sz="4800" b="1"/>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pic>
        <p:nvPicPr>
          <p:cNvPr id="176" name="Google Shape;176;p13"/>
          <p:cNvPicPr preferRelativeResize="0"/>
          <p:nvPr/>
        </p:nvPicPr>
        <p:blipFill rotWithShape="1">
          <a:blip r:embed="rId3">
            <a:alphaModFix/>
          </a:blip>
          <a:srcRect/>
          <a:stretch/>
        </p:blipFill>
        <p:spPr>
          <a:xfrm>
            <a:off x="0" y="1673"/>
            <a:ext cx="12192000" cy="6854653"/>
          </a:xfrm>
          <a:prstGeom prst="rect">
            <a:avLst/>
          </a:prstGeom>
          <a:noFill/>
          <a:ln>
            <a:noFill/>
          </a:ln>
        </p:spPr>
      </p:pic>
      <p:sp>
        <p:nvSpPr>
          <p:cNvPr id="177" name="Google Shape;177;p13"/>
          <p:cNvSpPr/>
          <p:nvPr/>
        </p:nvSpPr>
        <p:spPr>
          <a:xfrm>
            <a:off x="3451683" y="3043966"/>
            <a:ext cx="1347164"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3600" b="1">
                <a:solidFill>
                  <a:schemeClr val="dk1"/>
                </a:solidFill>
                <a:latin typeface="Calibri"/>
                <a:ea typeface="Calibri"/>
                <a:cs typeface="Calibri"/>
                <a:sym typeface="Calibri"/>
              </a:rPr>
              <a:t>tables</a:t>
            </a:r>
            <a:endParaRPr sz="3600">
              <a:solidFill>
                <a:schemeClr val="dk1"/>
              </a:solidFill>
              <a:latin typeface="Calibri"/>
              <a:ea typeface="Calibri"/>
              <a:cs typeface="Calibri"/>
              <a:sym typeface="Calibri"/>
            </a:endParaRPr>
          </a:p>
        </p:txBody>
      </p:sp>
      <p:sp>
        <p:nvSpPr>
          <p:cNvPr id="178" name="Google Shape;178;p13"/>
          <p:cNvSpPr/>
          <p:nvPr/>
        </p:nvSpPr>
        <p:spPr>
          <a:xfrm>
            <a:off x="883995" y="3043966"/>
            <a:ext cx="1629933"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3600" b="1">
                <a:solidFill>
                  <a:schemeClr val="dk1"/>
                </a:solidFill>
                <a:latin typeface="Calibri"/>
                <a:ea typeface="Calibri"/>
                <a:cs typeface="Calibri"/>
                <a:sym typeface="Calibri"/>
              </a:rPr>
              <a:t>women</a:t>
            </a:r>
            <a:endParaRPr sz="3600">
              <a:solidFill>
                <a:schemeClr val="dk1"/>
              </a:solidFill>
              <a:latin typeface="Calibri"/>
              <a:ea typeface="Calibri"/>
              <a:cs typeface="Calibri"/>
              <a:sym typeface="Calibri"/>
            </a:endParaRPr>
          </a:p>
        </p:txBody>
      </p:sp>
      <p:sp>
        <p:nvSpPr>
          <p:cNvPr id="179" name="Google Shape;179;p13"/>
          <p:cNvSpPr/>
          <p:nvPr/>
        </p:nvSpPr>
        <p:spPr>
          <a:xfrm>
            <a:off x="5866925" y="3043966"/>
            <a:ext cx="1149995"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3600" b="1">
                <a:solidFill>
                  <a:schemeClr val="dk1"/>
                </a:solidFill>
                <a:latin typeface="Calibri"/>
                <a:ea typeface="Calibri"/>
                <a:cs typeface="Calibri"/>
                <a:sym typeface="Calibri"/>
              </a:rPr>
              <a:t>cows</a:t>
            </a:r>
            <a:endParaRPr sz="36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14"/>
          <p:cNvSpPr txBox="1">
            <a:spLocks noGrp="1"/>
          </p:cNvSpPr>
          <p:nvPr>
            <p:ph type="body" idx="1"/>
          </p:nvPr>
        </p:nvSpPr>
        <p:spPr>
          <a:xfrm>
            <a:off x="838200" y="438912"/>
            <a:ext cx="10515600" cy="6053963"/>
          </a:xfrm>
          <a:prstGeom prst="rect">
            <a:avLst/>
          </a:prstGeom>
          <a:noFill/>
          <a:ln>
            <a:noFill/>
          </a:ln>
        </p:spPr>
        <p:txBody>
          <a:bodyPr spcFirstLastPara="1" wrap="square" lIns="91425" tIns="45700" rIns="91425" bIns="45700" anchor="t" anchorCtr="0">
            <a:normAutofit/>
          </a:bodyPr>
          <a:lstStyle/>
          <a:p>
            <a:pPr marL="0" lvl="0" indent="0" algn="l" rtl="0">
              <a:lnSpc>
                <a:spcPct val="107000"/>
              </a:lnSpc>
              <a:spcBef>
                <a:spcPts val="0"/>
              </a:spcBef>
              <a:spcAft>
                <a:spcPts val="0"/>
              </a:spcAft>
              <a:buClr>
                <a:schemeClr val="dk1"/>
              </a:buClr>
              <a:buSzPts val="3600"/>
              <a:buNone/>
            </a:pPr>
            <a:r>
              <a:rPr lang="en-GB" sz="3600" b="1">
                <a:latin typeface="Calibri"/>
                <a:ea typeface="Calibri"/>
                <a:cs typeface="Calibri"/>
                <a:sym typeface="Calibri"/>
              </a:rPr>
              <a:t>Spring Time</a:t>
            </a:r>
            <a:endParaRPr sz="3600">
              <a:latin typeface="Calibri"/>
              <a:ea typeface="Calibri"/>
              <a:cs typeface="Calibri"/>
              <a:sym typeface="Calibri"/>
            </a:endParaRPr>
          </a:p>
          <a:p>
            <a:pPr marL="228600" lvl="0" indent="0" algn="l" rtl="0">
              <a:lnSpc>
                <a:spcPct val="107000"/>
              </a:lnSpc>
              <a:spcBef>
                <a:spcPts val="1800"/>
              </a:spcBef>
              <a:spcAft>
                <a:spcPts val="0"/>
              </a:spcAft>
              <a:buClr>
                <a:schemeClr val="dk1"/>
              </a:buClr>
              <a:buSzPts val="1800"/>
              <a:buNone/>
            </a:pPr>
            <a:r>
              <a:rPr lang="en-GB" sz="1800">
                <a:latin typeface="Calibri"/>
                <a:ea typeface="Calibri"/>
                <a:cs typeface="Calibri"/>
                <a:sym typeface="Calibri"/>
              </a:rPr>
              <a:t>Spring is coming. I can hear the birds’ singing as they prepare their nests in the trees’ branches. The sound of lawn mowers making their first cut of the year fills the air. Children’s squeals of laughter as they play outside, enjoying the sun’s rays as it warms the earth. </a:t>
            </a:r>
            <a:endParaRPr/>
          </a:p>
          <a:p>
            <a:pPr marL="228600" lvl="0" indent="0" algn="l" rtl="0">
              <a:lnSpc>
                <a:spcPct val="107000"/>
              </a:lnSpc>
              <a:spcBef>
                <a:spcPts val="1800"/>
              </a:spcBef>
              <a:spcAft>
                <a:spcPts val="0"/>
              </a:spcAft>
              <a:buClr>
                <a:schemeClr val="dk1"/>
              </a:buClr>
              <a:buSzPts val="1800"/>
              <a:buNone/>
            </a:pPr>
            <a:r>
              <a:rPr lang="en-GB" sz="1800">
                <a:latin typeface="Calibri"/>
                <a:ea typeface="Calibri"/>
                <a:cs typeface="Calibri"/>
                <a:sym typeface="Calibri"/>
              </a:rPr>
              <a:t>Soon, small green shoots will appear from the ground. Buds will open and the flowers’ scents will attract the insects. Gardens will spring to life once again.</a:t>
            </a:r>
            <a:endParaRPr/>
          </a:p>
          <a:p>
            <a:pPr marL="0" lvl="0" indent="0" algn="l" rtl="0">
              <a:lnSpc>
                <a:spcPct val="107000"/>
              </a:lnSpc>
              <a:spcBef>
                <a:spcPts val="1800"/>
              </a:spcBef>
              <a:spcAft>
                <a:spcPts val="0"/>
              </a:spcAft>
              <a:buClr>
                <a:schemeClr val="dk1"/>
              </a:buClr>
              <a:buSzPts val="1800"/>
              <a:buNone/>
            </a:pPr>
            <a:endParaRPr sz="1800">
              <a:latin typeface="Calibri"/>
              <a:ea typeface="Calibri"/>
              <a:cs typeface="Calibri"/>
              <a:sym typeface="Calibri"/>
            </a:endParaRPr>
          </a:p>
          <a:p>
            <a:pPr marL="0" lvl="0" indent="0" algn="l" rtl="0">
              <a:lnSpc>
                <a:spcPct val="107000"/>
              </a:lnSpc>
              <a:spcBef>
                <a:spcPts val="1800"/>
              </a:spcBef>
              <a:spcAft>
                <a:spcPts val="0"/>
              </a:spcAft>
              <a:buClr>
                <a:schemeClr val="dk1"/>
              </a:buClr>
              <a:buSzPts val="1800"/>
              <a:buNone/>
            </a:pPr>
            <a:r>
              <a:rPr lang="en-GB" sz="1800">
                <a:highlight>
                  <a:srgbClr val="00FFFF"/>
                </a:highlight>
                <a:latin typeface="Calibri"/>
                <a:ea typeface="Calibri"/>
                <a:cs typeface="Calibri"/>
                <a:sym typeface="Calibri"/>
              </a:rPr>
              <a:t>DN this is the model text</a:t>
            </a:r>
            <a:endParaRPr/>
          </a:p>
          <a:p>
            <a:pPr marL="0" lvl="0" indent="0" algn="l" rtl="0">
              <a:lnSpc>
                <a:spcPct val="90000"/>
              </a:lnSpc>
              <a:spcBef>
                <a:spcPts val="1800"/>
              </a:spcBef>
              <a:spcAft>
                <a:spcPts val="0"/>
              </a:spcAft>
              <a:buClr>
                <a:schemeClr val="dk1"/>
              </a:buClr>
              <a:buSzPts val="2800"/>
              <a:buNone/>
            </a:pPr>
            <a:endParaRPr/>
          </a:p>
        </p:txBody>
      </p:sp>
      <p:pic>
        <p:nvPicPr>
          <p:cNvPr id="3" name="Picture 2">
            <a:extLst>
              <a:ext uri="{FF2B5EF4-FFF2-40B4-BE49-F238E27FC236}">
                <a16:creationId xmlns:a16="http://schemas.microsoft.com/office/drawing/2014/main" id="{C33E26D6-5F7A-CF4C-8C36-BBA79F787682}"/>
              </a:ext>
            </a:extLst>
          </p:cNvPr>
          <p:cNvPicPr>
            <a:picLocks noChangeAspect="1"/>
          </p:cNvPicPr>
          <p:nvPr/>
        </p:nvPicPr>
        <p:blipFill>
          <a:blip r:embed="rId3"/>
          <a:stretch>
            <a:fillRect/>
          </a:stretch>
        </p:blipFill>
        <p:spPr>
          <a:xfrm>
            <a:off x="0" y="1673"/>
            <a:ext cx="12192000" cy="6854653"/>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15"/>
          <p:cNvSpPr txBox="1">
            <a:spLocks noGrp="1"/>
          </p:cNvSpPr>
          <p:nvPr>
            <p:ph type="body" idx="1"/>
          </p:nvPr>
        </p:nvSpPr>
        <p:spPr>
          <a:xfrm>
            <a:off x="838200" y="438912"/>
            <a:ext cx="10515600" cy="6053963"/>
          </a:xfrm>
          <a:prstGeom prst="rect">
            <a:avLst/>
          </a:prstGeom>
          <a:noFill/>
          <a:ln>
            <a:noFill/>
          </a:ln>
        </p:spPr>
        <p:txBody>
          <a:bodyPr spcFirstLastPara="1" wrap="square" lIns="91425" tIns="45700" rIns="91425" bIns="45700" anchor="t" anchorCtr="0">
            <a:normAutofit/>
          </a:bodyPr>
          <a:lstStyle/>
          <a:p>
            <a:pPr marL="0" lvl="0" indent="0" algn="l" rtl="0">
              <a:lnSpc>
                <a:spcPct val="107000"/>
              </a:lnSpc>
              <a:spcBef>
                <a:spcPts val="0"/>
              </a:spcBef>
              <a:spcAft>
                <a:spcPts val="0"/>
              </a:spcAft>
              <a:buClr>
                <a:schemeClr val="dk1"/>
              </a:buClr>
              <a:buSzPts val="3600"/>
              <a:buNone/>
            </a:pPr>
            <a:r>
              <a:rPr lang="en-GB" sz="3600" b="1">
                <a:latin typeface="Calibri"/>
                <a:ea typeface="Calibri"/>
                <a:cs typeface="Calibri"/>
                <a:sym typeface="Calibri"/>
              </a:rPr>
              <a:t>Spring Time</a:t>
            </a:r>
            <a:endParaRPr sz="3600">
              <a:latin typeface="Calibri"/>
              <a:ea typeface="Calibri"/>
              <a:cs typeface="Calibri"/>
              <a:sym typeface="Calibri"/>
            </a:endParaRPr>
          </a:p>
          <a:p>
            <a:pPr marL="228600" lvl="0" indent="0" algn="l" rtl="0">
              <a:lnSpc>
                <a:spcPct val="107000"/>
              </a:lnSpc>
              <a:spcBef>
                <a:spcPts val="1800"/>
              </a:spcBef>
              <a:spcAft>
                <a:spcPts val="0"/>
              </a:spcAft>
              <a:buClr>
                <a:schemeClr val="dk1"/>
              </a:buClr>
              <a:buSzPts val="1800"/>
              <a:buNone/>
            </a:pPr>
            <a:r>
              <a:rPr lang="en-GB" sz="1800">
                <a:latin typeface="Calibri"/>
                <a:ea typeface="Calibri"/>
                <a:cs typeface="Calibri"/>
                <a:sym typeface="Calibri"/>
              </a:rPr>
              <a:t>Spring is coming. I can hear the </a:t>
            </a:r>
            <a:r>
              <a:rPr lang="en-GB" sz="1800" u="sng">
                <a:solidFill>
                  <a:srgbClr val="FF0000"/>
                </a:solidFill>
                <a:latin typeface="Calibri"/>
                <a:ea typeface="Calibri"/>
                <a:cs typeface="Calibri"/>
                <a:sym typeface="Calibri"/>
              </a:rPr>
              <a:t>birds’ </a:t>
            </a:r>
            <a:r>
              <a:rPr lang="en-GB" sz="1800">
                <a:latin typeface="Calibri"/>
                <a:ea typeface="Calibri"/>
                <a:cs typeface="Calibri"/>
                <a:sym typeface="Calibri"/>
              </a:rPr>
              <a:t>singing as they prepare their nests in the </a:t>
            </a:r>
            <a:r>
              <a:rPr lang="en-GB" sz="1800" u="sng">
                <a:solidFill>
                  <a:srgbClr val="FF0000"/>
                </a:solidFill>
                <a:latin typeface="Calibri"/>
                <a:ea typeface="Calibri"/>
                <a:cs typeface="Calibri"/>
                <a:sym typeface="Calibri"/>
              </a:rPr>
              <a:t>trees’ </a:t>
            </a:r>
            <a:r>
              <a:rPr lang="en-GB" sz="1800">
                <a:latin typeface="Calibri"/>
                <a:ea typeface="Calibri"/>
                <a:cs typeface="Calibri"/>
                <a:sym typeface="Calibri"/>
              </a:rPr>
              <a:t>branches. The sound of lawn mowers making their first cut of the year fills the air. </a:t>
            </a:r>
            <a:r>
              <a:rPr lang="en-GB" sz="1800" u="sng">
                <a:solidFill>
                  <a:srgbClr val="FF0000"/>
                </a:solidFill>
                <a:latin typeface="Calibri"/>
                <a:ea typeface="Calibri"/>
                <a:cs typeface="Calibri"/>
                <a:sym typeface="Calibri"/>
              </a:rPr>
              <a:t>Children’s </a:t>
            </a:r>
            <a:r>
              <a:rPr lang="en-GB" sz="1800">
                <a:latin typeface="Calibri"/>
                <a:ea typeface="Calibri"/>
                <a:cs typeface="Calibri"/>
                <a:sym typeface="Calibri"/>
              </a:rPr>
              <a:t>squeals of laughter as they play outside, enjoying the </a:t>
            </a:r>
            <a:r>
              <a:rPr lang="en-GB" sz="1800" u="sng">
                <a:solidFill>
                  <a:srgbClr val="FF0000"/>
                </a:solidFill>
                <a:latin typeface="Calibri"/>
                <a:ea typeface="Calibri"/>
                <a:cs typeface="Calibri"/>
                <a:sym typeface="Calibri"/>
              </a:rPr>
              <a:t>sun’s </a:t>
            </a:r>
            <a:r>
              <a:rPr lang="en-GB" sz="1800">
                <a:latin typeface="Calibri"/>
                <a:ea typeface="Calibri"/>
                <a:cs typeface="Calibri"/>
                <a:sym typeface="Calibri"/>
              </a:rPr>
              <a:t>rays as it warms the earth. </a:t>
            </a:r>
            <a:endParaRPr/>
          </a:p>
          <a:p>
            <a:pPr marL="228600" lvl="0" indent="0" algn="l" rtl="0">
              <a:lnSpc>
                <a:spcPct val="107000"/>
              </a:lnSpc>
              <a:spcBef>
                <a:spcPts val="1800"/>
              </a:spcBef>
              <a:spcAft>
                <a:spcPts val="0"/>
              </a:spcAft>
              <a:buClr>
                <a:schemeClr val="dk1"/>
              </a:buClr>
              <a:buSzPts val="1800"/>
              <a:buNone/>
            </a:pPr>
            <a:r>
              <a:rPr lang="en-GB" sz="1800">
                <a:latin typeface="Calibri"/>
                <a:ea typeface="Calibri"/>
                <a:cs typeface="Calibri"/>
                <a:sym typeface="Calibri"/>
              </a:rPr>
              <a:t>Soon, small green shoots will appear from the ground. Buds will open and the </a:t>
            </a:r>
            <a:r>
              <a:rPr lang="en-GB" sz="1800" u="sng">
                <a:solidFill>
                  <a:srgbClr val="FF0000"/>
                </a:solidFill>
                <a:latin typeface="Calibri"/>
                <a:ea typeface="Calibri"/>
                <a:cs typeface="Calibri"/>
                <a:sym typeface="Calibri"/>
              </a:rPr>
              <a:t>flowers’ </a:t>
            </a:r>
            <a:r>
              <a:rPr lang="en-GB" sz="1800">
                <a:latin typeface="Calibri"/>
                <a:ea typeface="Calibri"/>
                <a:cs typeface="Calibri"/>
                <a:sym typeface="Calibri"/>
              </a:rPr>
              <a:t>scents will attract the insects. Gardens will spring to life once again.</a:t>
            </a:r>
            <a:endParaRPr/>
          </a:p>
          <a:p>
            <a:pPr marL="0" lvl="0" indent="0" algn="l" rtl="0">
              <a:lnSpc>
                <a:spcPct val="107000"/>
              </a:lnSpc>
              <a:spcBef>
                <a:spcPts val="1800"/>
              </a:spcBef>
              <a:spcAft>
                <a:spcPts val="0"/>
              </a:spcAft>
              <a:buClr>
                <a:schemeClr val="dk1"/>
              </a:buClr>
              <a:buSzPts val="1800"/>
              <a:buNone/>
            </a:pPr>
            <a:endParaRPr sz="1800">
              <a:latin typeface="Calibri"/>
              <a:ea typeface="Calibri"/>
              <a:cs typeface="Calibri"/>
              <a:sym typeface="Calibri"/>
            </a:endParaRPr>
          </a:p>
          <a:p>
            <a:pPr marL="0" lvl="0" indent="0" algn="l" rtl="0">
              <a:lnSpc>
                <a:spcPct val="107000"/>
              </a:lnSpc>
              <a:spcBef>
                <a:spcPts val="1800"/>
              </a:spcBef>
              <a:spcAft>
                <a:spcPts val="0"/>
              </a:spcAft>
              <a:buClr>
                <a:schemeClr val="dk1"/>
              </a:buClr>
              <a:buSzPts val="1800"/>
              <a:buNone/>
            </a:pPr>
            <a:r>
              <a:rPr lang="en-GB" sz="1800">
                <a:highlight>
                  <a:srgbClr val="00FFFF"/>
                </a:highlight>
                <a:latin typeface="Calibri"/>
                <a:ea typeface="Calibri"/>
                <a:cs typeface="Calibri"/>
                <a:sym typeface="Calibri"/>
              </a:rPr>
              <a:t>DN this is the model text</a:t>
            </a:r>
            <a:endParaRPr/>
          </a:p>
          <a:p>
            <a:pPr marL="0" lvl="0" indent="0" algn="l" rtl="0">
              <a:lnSpc>
                <a:spcPct val="90000"/>
              </a:lnSpc>
              <a:spcBef>
                <a:spcPts val="1800"/>
              </a:spcBef>
              <a:spcAft>
                <a:spcPts val="0"/>
              </a:spcAft>
              <a:buClr>
                <a:schemeClr val="dk1"/>
              </a:buClr>
              <a:buSzPts val="2800"/>
              <a:buNone/>
            </a:pPr>
            <a:endParaRPr/>
          </a:p>
        </p:txBody>
      </p:sp>
      <p:pic>
        <p:nvPicPr>
          <p:cNvPr id="191" name="Google Shape;191;p15"/>
          <p:cNvPicPr preferRelativeResize="0"/>
          <p:nvPr/>
        </p:nvPicPr>
        <p:blipFill rotWithShape="1">
          <a:blip r:embed="rId3">
            <a:alphaModFix/>
          </a:blip>
          <a:srcRect/>
          <a:stretch/>
        </p:blipFill>
        <p:spPr>
          <a:xfrm>
            <a:off x="0" y="1673"/>
            <a:ext cx="12192000" cy="6854653"/>
          </a:xfrm>
          <a:prstGeom prst="rect">
            <a:avLst/>
          </a:prstGeom>
          <a:noFill/>
          <a:ln>
            <a:noFill/>
          </a:ln>
        </p:spPr>
      </p:pic>
      <p:pic>
        <p:nvPicPr>
          <p:cNvPr id="3" name="Picture 2">
            <a:extLst>
              <a:ext uri="{FF2B5EF4-FFF2-40B4-BE49-F238E27FC236}">
                <a16:creationId xmlns:a16="http://schemas.microsoft.com/office/drawing/2014/main" id="{0A3A10AE-86D5-554A-A047-36AC4BF03564}"/>
              </a:ext>
            </a:extLst>
          </p:cNvPr>
          <p:cNvPicPr>
            <a:picLocks noChangeAspect="1"/>
          </p:cNvPicPr>
          <p:nvPr/>
        </p:nvPicPr>
        <p:blipFill>
          <a:blip r:embed="rId4"/>
          <a:stretch>
            <a:fillRect/>
          </a:stretch>
        </p:blipFill>
        <p:spPr>
          <a:xfrm>
            <a:off x="0" y="1673"/>
            <a:ext cx="12192000" cy="6854653"/>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pic>
        <p:nvPicPr>
          <p:cNvPr id="196" name="Google Shape;196;p16"/>
          <p:cNvPicPr preferRelativeResize="0"/>
          <p:nvPr/>
        </p:nvPicPr>
        <p:blipFill rotWithShape="1">
          <a:blip r:embed="rId3">
            <a:alphaModFix/>
          </a:blip>
          <a:srcRect/>
          <a:stretch/>
        </p:blipFill>
        <p:spPr>
          <a:xfrm>
            <a:off x="0" y="1673"/>
            <a:ext cx="12192000" cy="6854653"/>
          </a:xfrm>
          <a:prstGeom prst="rect">
            <a:avLst/>
          </a:prstGeom>
          <a:noFill/>
          <a:ln>
            <a:noFill/>
          </a:ln>
        </p:spPr>
      </p:pic>
      <p:sp>
        <p:nvSpPr>
          <p:cNvPr id="197" name="Google Shape;197;p16"/>
          <p:cNvSpPr txBox="1">
            <a:spLocks noGrp="1"/>
          </p:cNvSpPr>
          <p:nvPr>
            <p:ph type="body" idx="1"/>
          </p:nvPr>
        </p:nvSpPr>
        <p:spPr>
          <a:xfrm>
            <a:off x="838200" y="2199861"/>
            <a:ext cx="10515600" cy="3798602"/>
          </a:xfrm>
          <a:prstGeom prst="rect">
            <a:avLst/>
          </a:prstGeom>
          <a:noFill/>
          <a:ln>
            <a:noFill/>
          </a:ln>
        </p:spPr>
        <p:txBody>
          <a:bodyPr spcFirstLastPara="1" wrap="square" lIns="91425" tIns="45700" rIns="91425" bIns="45700" anchor="t" anchorCtr="0">
            <a:normAutofit fontScale="25000" lnSpcReduction="20000"/>
          </a:bodyPr>
          <a:lstStyle/>
          <a:p>
            <a:pPr marL="0" lvl="0" indent="0" algn="l" rtl="0">
              <a:lnSpc>
                <a:spcPct val="107000"/>
              </a:lnSpc>
              <a:spcBef>
                <a:spcPts val="0"/>
              </a:spcBef>
              <a:spcAft>
                <a:spcPts val="0"/>
              </a:spcAft>
              <a:buClr>
                <a:schemeClr val="dk1"/>
              </a:buClr>
              <a:buSzPts val="1000"/>
              <a:buNone/>
            </a:pPr>
            <a:r>
              <a:rPr lang="en-GB" sz="19315">
                <a:latin typeface="Calibri"/>
                <a:ea typeface="Calibri"/>
                <a:cs typeface="Calibri"/>
                <a:sym typeface="Calibri"/>
              </a:rPr>
              <a:t>birds’</a:t>
            </a:r>
            <a:endParaRPr sz="19315">
              <a:solidFill>
                <a:srgbClr val="FF0000"/>
              </a:solidFill>
              <a:latin typeface="Calibri"/>
              <a:ea typeface="Calibri"/>
              <a:cs typeface="Calibri"/>
              <a:sym typeface="Calibri"/>
            </a:endParaRPr>
          </a:p>
          <a:p>
            <a:pPr marL="0" lvl="0" indent="0" algn="l" rtl="0">
              <a:lnSpc>
                <a:spcPct val="107000"/>
              </a:lnSpc>
              <a:spcBef>
                <a:spcPts val="1800"/>
              </a:spcBef>
              <a:spcAft>
                <a:spcPts val="0"/>
              </a:spcAft>
              <a:buClr>
                <a:schemeClr val="dk1"/>
              </a:buClr>
              <a:buSzPts val="1000"/>
              <a:buNone/>
            </a:pPr>
            <a:r>
              <a:rPr lang="en-GB" sz="19315">
                <a:latin typeface="Calibri"/>
                <a:ea typeface="Calibri"/>
                <a:cs typeface="Calibri"/>
                <a:sym typeface="Calibri"/>
              </a:rPr>
              <a:t>children’s</a:t>
            </a:r>
            <a:endParaRPr sz="19315">
              <a:solidFill>
                <a:srgbClr val="FF0000"/>
              </a:solidFill>
              <a:latin typeface="Calibri"/>
              <a:ea typeface="Calibri"/>
              <a:cs typeface="Calibri"/>
              <a:sym typeface="Calibri"/>
            </a:endParaRPr>
          </a:p>
          <a:p>
            <a:pPr marL="0" lvl="0" indent="0" algn="l" rtl="0">
              <a:lnSpc>
                <a:spcPct val="107000"/>
              </a:lnSpc>
              <a:spcBef>
                <a:spcPts val="1800"/>
              </a:spcBef>
              <a:spcAft>
                <a:spcPts val="0"/>
              </a:spcAft>
              <a:buClr>
                <a:schemeClr val="dk1"/>
              </a:buClr>
              <a:buSzPts val="1000"/>
              <a:buNone/>
            </a:pPr>
            <a:r>
              <a:rPr lang="en-GB" sz="19315"/>
              <a:t>S</a:t>
            </a:r>
            <a:r>
              <a:rPr lang="en-GB" sz="19315">
                <a:latin typeface="Calibri"/>
                <a:ea typeface="Calibri"/>
                <a:cs typeface="Calibri"/>
                <a:sym typeface="Calibri"/>
              </a:rPr>
              <a:t>un’s</a:t>
            </a:r>
            <a:endParaRPr sz="19315">
              <a:solidFill>
                <a:srgbClr val="FF0000"/>
              </a:solidFill>
              <a:latin typeface="Calibri"/>
              <a:ea typeface="Calibri"/>
              <a:cs typeface="Calibri"/>
              <a:sym typeface="Calibri"/>
            </a:endParaRPr>
          </a:p>
          <a:p>
            <a:pPr marL="0" lvl="0" indent="0" algn="l" rtl="0">
              <a:lnSpc>
                <a:spcPct val="107000"/>
              </a:lnSpc>
              <a:spcBef>
                <a:spcPts val="1800"/>
              </a:spcBef>
              <a:spcAft>
                <a:spcPts val="0"/>
              </a:spcAft>
              <a:buClr>
                <a:schemeClr val="dk1"/>
              </a:buClr>
              <a:buSzPts val="1000"/>
              <a:buNone/>
            </a:pPr>
            <a:r>
              <a:rPr lang="en-GB" sz="19315">
                <a:latin typeface="Calibri"/>
                <a:ea typeface="Calibri"/>
                <a:cs typeface="Calibri"/>
                <a:sym typeface="Calibri"/>
              </a:rPr>
              <a:t>flowers’</a:t>
            </a:r>
            <a:endParaRPr sz="19315">
              <a:latin typeface="Calibri"/>
              <a:ea typeface="Calibri"/>
              <a:cs typeface="Calibri"/>
              <a:sym typeface="Calibri"/>
            </a:endParaRPr>
          </a:p>
          <a:p>
            <a:pPr marL="0" lvl="0" indent="0" algn="l" rtl="0">
              <a:lnSpc>
                <a:spcPct val="107000"/>
              </a:lnSpc>
              <a:spcBef>
                <a:spcPts val="1800"/>
              </a:spcBef>
              <a:spcAft>
                <a:spcPts val="0"/>
              </a:spcAft>
              <a:buClr>
                <a:schemeClr val="dk1"/>
              </a:buClr>
              <a:buSzPct val="100000"/>
              <a:buNone/>
            </a:pPr>
            <a:endParaRPr sz="4000">
              <a:solidFill>
                <a:srgbClr val="FF0000"/>
              </a:solidFill>
              <a:latin typeface="Calibri"/>
              <a:ea typeface="Calibri"/>
              <a:cs typeface="Calibri"/>
              <a:sym typeface="Calibri"/>
            </a:endParaRPr>
          </a:p>
          <a:p>
            <a:pPr marL="0" lvl="0" indent="0" algn="l" rtl="0">
              <a:lnSpc>
                <a:spcPct val="107000"/>
              </a:lnSpc>
              <a:spcBef>
                <a:spcPts val="1800"/>
              </a:spcBef>
              <a:spcAft>
                <a:spcPts val="0"/>
              </a:spcAft>
              <a:buClr>
                <a:schemeClr val="dk1"/>
              </a:buClr>
              <a:buSzPct val="100000"/>
              <a:buNone/>
            </a:pPr>
            <a:endParaRPr sz="4000">
              <a:latin typeface="Calibri"/>
              <a:ea typeface="Calibri"/>
              <a:cs typeface="Calibri"/>
              <a:sym typeface="Calibri"/>
            </a:endParaRPr>
          </a:p>
        </p:txBody>
      </p:sp>
      <p:sp>
        <p:nvSpPr>
          <p:cNvPr id="198" name="Google Shape;198;p16"/>
          <p:cNvSpPr/>
          <p:nvPr/>
        </p:nvSpPr>
        <p:spPr>
          <a:xfrm>
            <a:off x="3880629" y="3033750"/>
            <a:ext cx="1414105"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0" b="1">
                <a:solidFill>
                  <a:srgbClr val="FF0000"/>
                </a:solidFill>
                <a:latin typeface="Calibri"/>
                <a:ea typeface="Calibri"/>
                <a:cs typeface="Calibri"/>
                <a:sym typeface="Calibri"/>
              </a:rPr>
              <a:t>plural</a:t>
            </a:r>
            <a:endParaRPr sz="4000" b="1">
              <a:solidFill>
                <a:schemeClr val="dk1"/>
              </a:solidFill>
              <a:latin typeface="Calibri"/>
              <a:ea typeface="Calibri"/>
              <a:cs typeface="Calibri"/>
              <a:sym typeface="Calibri"/>
            </a:endParaRPr>
          </a:p>
        </p:txBody>
      </p:sp>
      <p:sp>
        <p:nvSpPr>
          <p:cNvPr id="199" name="Google Shape;199;p16"/>
          <p:cNvSpPr/>
          <p:nvPr/>
        </p:nvSpPr>
        <p:spPr>
          <a:xfrm>
            <a:off x="3880629" y="3943121"/>
            <a:ext cx="1874231"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0" b="1">
                <a:solidFill>
                  <a:srgbClr val="FF0000"/>
                </a:solidFill>
                <a:latin typeface="Calibri"/>
                <a:ea typeface="Calibri"/>
                <a:cs typeface="Calibri"/>
                <a:sym typeface="Calibri"/>
              </a:rPr>
              <a:t>singular</a:t>
            </a:r>
            <a:endParaRPr sz="4000" b="1">
              <a:solidFill>
                <a:schemeClr val="dk1"/>
              </a:solidFill>
              <a:latin typeface="Calibri"/>
              <a:ea typeface="Calibri"/>
              <a:cs typeface="Calibri"/>
              <a:sym typeface="Calibri"/>
            </a:endParaRPr>
          </a:p>
        </p:txBody>
      </p:sp>
      <p:sp>
        <p:nvSpPr>
          <p:cNvPr id="200" name="Google Shape;200;p16"/>
          <p:cNvSpPr/>
          <p:nvPr/>
        </p:nvSpPr>
        <p:spPr>
          <a:xfrm>
            <a:off x="3880628" y="2124379"/>
            <a:ext cx="1414105"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0" b="1">
                <a:solidFill>
                  <a:srgbClr val="FF0000"/>
                </a:solidFill>
                <a:latin typeface="Calibri"/>
                <a:ea typeface="Calibri"/>
                <a:cs typeface="Calibri"/>
                <a:sym typeface="Calibri"/>
              </a:rPr>
              <a:t>plural</a:t>
            </a:r>
            <a:endParaRPr sz="4000" b="1">
              <a:solidFill>
                <a:schemeClr val="dk1"/>
              </a:solidFill>
              <a:latin typeface="Calibri"/>
              <a:ea typeface="Calibri"/>
              <a:cs typeface="Calibri"/>
              <a:sym typeface="Calibri"/>
            </a:endParaRPr>
          </a:p>
        </p:txBody>
      </p:sp>
      <p:sp>
        <p:nvSpPr>
          <p:cNvPr id="201" name="Google Shape;201;p16"/>
          <p:cNvSpPr/>
          <p:nvPr/>
        </p:nvSpPr>
        <p:spPr>
          <a:xfrm>
            <a:off x="3880628" y="4852492"/>
            <a:ext cx="1414105"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0" b="1">
                <a:solidFill>
                  <a:srgbClr val="FF0000"/>
                </a:solidFill>
                <a:latin typeface="Calibri"/>
                <a:ea typeface="Calibri"/>
                <a:cs typeface="Calibri"/>
                <a:sym typeface="Calibri"/>
              </a:rPr>
              <a:t>plural</a:t>
            </a:r>
            <a:endParaRPr sz="4000" b="1">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pic>
        <p:nvPicPr>
          <p:cNvPr id="91" name="Google Shape;91;p2"/>
          <p:cNvPicPr preferRelativeResize="0"/>
          <p:nvPr/>
        </p:nvPicPr>
        <p:blipFill rotWithShape="1">
          <a:blip r:embed="rId3">
            <a:alphaModFix/>
          </a:blip>
          <a:srcRect/>
          <a:stretch/>
        </p:blipFill>
        <p:spPr>
          <a:xfrm>
            <a:off x="0" y="1673"/>
            <a:ext cx="12192000" cy="6854653"/>
          </a:xfrm>
          <a:prstGeom prst="rect">
            <a:avLst/>
          </a:prstGeom>
          <a:noFill/>
          <a:ln>
            <a:noFill/>
          </a:ln>
        </p:spPr>
      </p:pic>
      <p:sp>
        <p:nvSpPr>
          <p:cNvPr id="92" name="Google Shape;92;p2"/>
          <p:cNvSpPr txBox="1">
            <a:spLocks noGrp="1"/>
          </p:cNvSpPr>
          <p:nvPr>
            <p:ph type="body" idx="1"/>
          </p:nvPr>
        </p:nvSpPr>
        <p:spPr>
          <a:xfrm>
            <a:off x="838200" y="1948069"/>
            <a:ext cx="8007626" cy="4224131"/>
          </a:xfrm>
          <a:prstGeom prst="rect">
            <a:avLst/>
          </a:prstGeom>
          <a:noFill/>
          <a:ln>
            <a:noFill/>
          </a:ln>
        </p:spPr>
        <p:txBody>
          <a:bodyPr spcFirstLastPara="1" wrap="square" lIns="91425" tIns="45700" rIns="91425" bIns="45700" anchor="t" anchorCtr="0">
            <a:normAutofit fontScale="62500" lnSpcReduction="20000"/>
          </a:bodyPr>
          <a:lstStyle/>
          <a:p>
            <a:pPr marL="0" lvl="0" indent="0" algn="l" rtl="0">
              <a:lnSpc>
                <a:spcPct val="120000"/>
              </a:lnSpc>
              <a:spcBef>
                <a:spcPts val="0"/>
              </a:spcBef>
              <a:spcAft>
                <a:spcPts val="0"/>
              </a:spcAft>
              <a:buClr>
                <a:schemeClr val="dk1"/>
              </a:buClr>
              <a:buSzPct val="100000"/>
              <a:buNone/>
            </a:pPr>
            <a:r>
              <a:rPr lang="en-GB" sz="4000"/>
              <a:t>Possession is ownership of something or when something belongs to something, or someone, else.</a:t>
            </a:r>
            <a:endParaRPr/>
          </a:p>
          <a:p>
            <a:pPr marL="0" lvl="0" indent="0" algn="l" rtl="0">
              <a:lnSpc>
                <a:spcPct val="120000"/>
              </a:lnSpc>
              <a:spcBef>
                <a:spcPts val="1000"/>
              </a:spcBef>
              <a:spcAft>
                <a:spcPts val="0"/>
              </a:spcAft>
              <a:buClr>
                <a:schemeClr val="dk1"/>
              </a:buClr>
              <a:buSzPct val="100000"/>
              <a:buNone/>
            </a:pPr>
            <a:endParaRPr sz="4000"/>
          </a:p>
          <a:p>
            <a:pPr marL="0" lvl="0" indent="0" algn="l" rtl="0">
              <a:lnSpc>
                <a:spcPct val="120000"/>
              </a:lnSpc>
              <a:spcBef>
                <a:spcPts val="1000"/>
              </a:spcBef>
              <a:spcAft>
                <a:spcPts val="0"/>
              </a:spcAft>
              <a:buClr>
                <a:schemeClr val="dk1"/>
              </a:buClr>
              <a:buSzPct val="100000"/>
              <a:buNone/>
            </a:pPr>
            <a:r>
              <a:rPr lang="en-GB" sz="4000"/>
              <a:t>The apostrophe is used to show possession in sentences.</a:t>
            </a:r>
            <a:endParaRPr/>
          </a:p>
          <a:p>
            <a:pPr marL="0" lvl="0" indent="0" algn="l" rtl="0">
              <a:lnSpc>
                <a:spcPct val="120000"/>
              </a:lnSpc>
              <a:spcBef>
                <a:spcPts val="1000"/>
              </a:spcBef>
              <a:spcAft>
                <a:spcPts val="0"/>
              </a:spcAft>
              <a:buClr>
                <a:schemeClr val="dk1"/>
              </a:buClr>
              <a:buSzPct val="100000"/>
              <a:buNone/>
            </a:pPr>
            <a:r>
              <a:rPr lang="en-GB" sz="4800" b="1"/>
              <a:t>This is Jen’s book.</a:t>
            </a:r>
            <a:endParaRPr/>
          </a:p>
          <a:p>
            <a:pPr marL="0" lvl="0" indent="0" algn="l" rtl="0">
              <a:lnSpc>
                <a:spcPct val="120000"/>
              </a:lnSpc>
              <a:spcBef>
                <a:spcPts val="1000"/>
              </a:spcBef>
              <a:spcAft>
                <a:spcPts val="0"/>
              </a:spcAft>
              <a:buClr>
                <a:schemeClr val="dk1"/>
              </a:buClr>
              <a:buSzPct val="100000"/>
              <a:buNone/>
            </a:pPr>
            <a:endParaRPr sz="4800"/>
          </a:p>
          <a:p>
            <a:pPr marL="0" lvl="0" indent="0" algn="l" rtl="0">
              <a:lnSpc>
                <a:spcPct val="120000"/>
              </a:lnSpc>
              <a:spcBef>
                <a:spcPts val="1000"/>
              </a:spcBef>
              <a:spcAft>
                <a:spcPts val="0"/>
              </a:spcAft>
              <a:buClr>
                <a:schemeClr val="dk1"/>
              </a:buClr>
              <a:buSzPct val="100000"/>
              <a:buNone/>
            </a:pPr>
            <a:r>
              <a:rPr lang="en-GB" sz="4700"/>
              <a:t>The apostrophe is used to show the book is owned by Jen.</a:t>
            </a:r>
            <a:endParaRPr/>
          </a:p>
        </p:txBody>
      </p:sp>
      <p:sp>
        <p:nvSpPr>
          <p:cNvPr id="93" name="Google Shape;93;p2"/>
          <p:cNvSpPr/>
          <p:nvPr/>
        </p:nvSpPr>
        <p:spPr>
          <a:xfrm>
            <a:off x="2445026" y="3925957"/>
            <a:ext cx="218660" cy="218660"/>
          </a:xfrm>
          <a:prstGeom prst="ellipse">
            <a:avLst/>
          </a:prstGeom>
          <a:noFill/>
          <a:ln w="127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pic>
        <p:nvPicPr>
          <p:cNvPr id="98" name="Google Shape;98;p3"/>
          <p:cNvPicPr preferRelativeResize="0"/>
          <p:nvPr/>
        </p:nvPicPr>
        <p:blipFill rotWithShape="1">
          <a:blip r:embed="rId3">
            <a:alphaModFix/>
          </a:blip>
          <a:srcRect/>
          <a:stretch/>
        </p:blipFill>
        <p:spPr>
          <a:xfrm>
            <a:off x="0" y="1673"/>
            <a:ext cx="12192000" cy="6854653"/>
          </a:xfrm>
          <a:prstGeom prst="rect">
            <a:avLst/>
          </a:prstGeom>
          <a:noFill/>
          <a:ln>
            <a:noFill/>
          </a:ln>
        </p:spPr>
      </p:pic>
      <p:sp>
        <p:nvSpPr>
          <p:cNvPr id="99" name="Google Shape;99;p3"/>
          <p:cNvSpPr txBox="1">
            <a:spLocks noGrp="1"/>
          </p:cNvSpPr>
          <p:nvPr>
            <p:ph type="body" idx="1"/>
          </p:nvPr>
        </p:nvSpPr>
        <p:spPr>
          <a:xfrm>
            <a:off x="838199" y="2067339"/>
            <a:ext cx="9021417" cy="4109623"/>
          </a:xfrm>
          <a:prstGeom prst="rect">
            <a:avLst/>
          </a:prstGeom>
          <a:noFill/>
          <a:ln>
            <a:noFill/>
          </a:ln>
        </p:spPr>
        <p:txBody>
          <a:bodyPr spcFirstLastPara="1" wrap="square" lIns="91425" tIns="45700" rIns="91425" bIns="45700" anchor="t" anchorCtr="0">
            <a:normAutofit fontScale="40000" lnSpcReduction="20000"/>
          </a:bodyPr>
          <a:lstStyle/>
          <a:p>
            <a:pPr marL="0" lvl="0" indent="0" algn="l" rtl="0">
              <a:lnSpc>
                <a:spcPct val="100000"/>
              </a:lnSpc>
              <a:spcBef>
                <a:spcPts val="0"/>
              </a:spcBef>
              <a:spcAft>
                <a:spcPts val="0"/>
              </a:spcAft>
              <a:buClr>
                <a:schemeClr val="dk1"/>
              </a:buClr>
              <a:buSzPct val="49029"/>
              <a:buNone/>
            </a:pPr>
            <a:r>
              <a:rPr lang="en-GB" sz="7342"/>
              <a:t>We use an apostrophe, followed by an s (’s) to show possession when the object is owned by one person or thing.</a:t>
            </a:r>
            <a:endParaRPr sz="6542"/>
          </a:p>
          <a:p>
            <a:pPr marL="0" lvl="0" indent="0" algn="l" rtl="0">
              <a:lnSpc>
                <a:spcPct val="100000"/>
              </a:lnSpc>
              <a:spcBef>
                <a:spcPts val="1000"/>
              </a:spcBef>
              <a:spcAft>
                <a:spcPts val="0"/>
              </a:spcAft>
              <a:buClr>
                <a:schemeClr val="dk1"/>
              </a:buClr>
              <a:buSzPct val="49029"/>
              <a:buNone/>
            </a:pPr>
            <a:endParaRPr sz="7342"/>
          </a:p>
          <a:p>
            <a:pPr marL="0" lvl="0" indent="0" algn="l" rtl="0">
              <a:lnSpc>
                <a:spcPct val="100000"/>
              </a:lnSpc>
              <a:spcBef>
                <a:spcPts val="1000"/>
              </a:spcBef>
              <a:spcAft>
                <a:spcPts val="0"/>
              </a:spcAft>
              <a:buClr>
                <a:srgbClr val="FF0000"/>
              </a:buClr>
              <a:buSzPct val="49029"/>
              <a:buNone/>
            </a:pPr>
            <a:r>
              <a:rPr lang="en-GB" sz="7342" b="1">
                <a:solidFill>
                  <a:srgbClr val="FF0000"/>
                </a:solidFill>
              </a:rPr>
              <a:t>Sally</a:t>
            </a:r>
            <a:r>
              <a:rPr lang="en-GB" sz="7342" b="1" u="sng">
                <a:solidFill>
                  <a:srgbClr val="FF0000"/>
                </a:solidFill>
              </a:rPr>
              <a:t>’s</a:t>
            </a:r>
            <a:r>
              <a:rPr lang="en-GB" sz="7342" b="1"/>
              <a:t> gloves were on the floor.</a:t>
            </a:r>
            <a:endParaRPr sz="6542"/>
          </a:p>
          <a:p>
            <a:pPr marL="0" lvl="0" indent="0" algn="l" rtl="0">
              <a:lnSpc>
                <a:spcPct val="100000"/>
              </a:lnSpc>
              <a:spcBef>
                <a:spcPts val="1000"/>
              </a:spcBef>
              <a:spcAft>
                <a:spcPts val="0"/>
              </a:spcAft>
              <a:buClr>
                <a:schemeClr val="dk1"/>
              </a:buClr>
              <a:buSzPct val="49029"/>
              <a:buNone/>
            </a:pPr>
            <a:r>
              <a:rPr lang="en-GB" sz="7342" i="1"/>
              <a:t>The gloves were owned/belonged to one person, Sally.</a:t>
            </a:r>
            <a:endParaRPr sz="6542"/>
          </a:p>
          <a:p>
            <a:pPr marL="0" lvl="0" indent="0" algn="l" rtl="0">
              <a:lnSpc>
                <a:spcPct val="100000"/>
              </a:lnSpc>
              <a:spcBef>
                <a:spcPts val="1000"/>
              </a:spcBef>
              <a:spcAft>
                <a:spcPts val="0"/>
              </a:spcAft>
              <a:buClr>
                <a:schemeClr val="dk1"/>
              </a:buClr>
              <a:buSzPct val="49029"/>
              <a:buNone/>
            </a:pPr>
            <a:endParaRPr sz="7342"/>
          </a:p>
          <a:p>
            <a:pPr marL="0" lvl="0" indent="0" algn="l" rtl="0">
              <a:lnSpc>
                <a:spcPct val="100000"/>
              </a:lnSpc>
              <a:spcBef>
                <a:spcPts val="1000"/>
              </a:spcBef>
              <a:spcAft>
                <a:spcPts val="0"/>
              </a:spcAft>
              <a:buClr>
                <a:schemeClr val="dk1"/>
              </a:buClr>
              <a:buSzPct val="49029"/>
              <a:buNone/>
            </a:pPr>
            <a:r>
              <a:rPr lang="en-GB" sz="7342" b="1"/>
              <a:t>The </a:t>
            </a:r>
            <a:r>
              <a:rPr lang="en-GB" sz="7342" b="1">
                <a:solidFill>
                  <a:srgbClr val="FF0000"/>
                </a:solidFill>
              </a:rPr>
              <a:t>tree</a:t>
            </a:r>
            <a:r>
              <a:rPr lang="en-GB" sz="7342" b="1" u="sng">
                <a:solidFill>
                  <a:srgbClr val="FF0000"/>
                </a:solidFill>
              </a:rPr>
              <a:t>’s</a:t>
            </a:r>
            <a:r>
              <a:rPr lang="en-GB" sz="7342" b="1"/>
              <a:t> leaves rustled in the breeze.</a:t>
            </a:r>
            <a:endParaRPr sz="6542"/>
          </a:p>
          <a:p>
            <a:pPr marL="0" lvl="0" indent="0" algn="l" rtl="0">
              <a:lnSpc>
                <a:spcPct val="100000"/>
              </a:lnSpc>
              <a:spcBef>
                <a:spcPts val="1000"/>
              </a:spcBef>
              <a:spcAft>
                <a:spcPts val="0"/>
              </a:spcAft>
              <a:buClr>
                <a:schemeClr val="dk1"/>
              </a:buClr>
              <a:buSzPct val="49029"/>
              <a:buNone/>
            </a:pPr>
            <a:r>
              <a:rPr lang="en-GB" sz="7342" i="1"/>
              <a:t>The leaves that were rustling belonged to one tree.</a:t>
            </a:r>
            <a:endParaRPr sz="6542"/>
          </a:p>
          <a:p>
            <a:pPr marL="0" lvl="0" indent="0" algn="l" rtl="0">
              <a:lnSpc>
                <a:spcPct val="100000"/>
              </a:lnSpc>
              <a:spcBef>
                <a:spcPts val="1000"/>
              </a:spcBef>
              <a:spcAft>
                <a:spcPts val="0"/>
              </a:spcAft>
              <a:buClr>
                <a:schemeClr val="dk1"/>
              </a:buClr>
              <a:buSzPct val="100000"/>
              <a:buNone/>
            </a:pPr>
            <a:endParaRPr sz="3600"/>
          </a:p>
          <a:p>
            <a:pPr marL="0" lvl="0" indent="0" algn="l" rtl="0">
              <a:lnSpc>
                <a:spcPct val="100000"/>
              </a:lnSpc>
              <a:spcBef>
                <a:spcPts val="1000"/>
              </a:spcBef>
              <a:spcAft>
                <a:spcPts val="0"/>
              </a:spcAft>
              <a:buClr>
                <a:schemeClr val="dk1"/>
              </a:buClr>
              <a:buSzPct val="100000"/>
              <a:buNone/>
            </a:pPr>
            <a:endParaRPr sz="3600"/>
          </a:p>
          <a:p>
            <a:pPr marL="0" lvl="0" indent="0" algn="l" rtl="0">
              <a:lnSpc>
                <a:spcPct val="100000"/>
              </a:lnSpc>
              <a:spcBef>
                <a:spcPts val="1000"/>
              </a:spcBef>
              <a:spcAft>
                <a:spcPts val="0"/>
              </a:spcAft>
              <a:buClr>
                <a:schemeClr val="dk1"/>
              </a:buClr>
              <a:buSzPct val="100000"/>
              <a:buNone/>
            </a:pPr>
            <a:endParaRPr sz="1800">
              <a:highlight>
                <a:srgbClr val="00FFFF"/>
              </a:highligh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9">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pic>
        <p:nvPicPr>
          <p:cNvPr id="104" name="Google Shape;104;p4"/>
          <p:cNvPicPr preferRelativeResize="0"/>
          <p:nvPr/>
        </p:nvPicPr>
        <p:blipFill rotWithShape="1">
          <a:blip r:embed="rId3">
            <a:alphaModFix/>
          </a:blip>
          <a:srcRect/>
          <a:stretch/>
        </p:blipFill>
        <p:spPr>
          <a:xfrm>
            <a:off x="0" y="3347"/>
            <a:ext cx="12192000" cy="6854653"/>
          </a:xfrm>
          <a:prstGeom prst="rect">
            <a:avLst/>
          </a:prstGeom>
          <a:noFill/>
          <a:ln>
            <a:noFill/>
          </a:ln>
        </p:spPr>
      </p:pic>
      <p:sp>
        <p:nvSpPr>
          <p:cNvPr id="105" name="Google Shape;105;p4"/>
          <p:cNvSpPr txBox="1">
            <a:spLocks noGrp="1"/>
          </p:cNvSpPr>
          <p:nvPr>
            <p:ph type="body" idx="1"/>
          </p:nvPr>
        </p:nvSpPr>
        <p:spPr>
          <a:xfrm>
            <a:off x="844827" y="2087217"/>
            <a:ext cx="9471990" cy="2882348"/>
          </a:xfrm>
          <a:prstGeom prst="rect">
            <a:avLst/>
          </a:prstGeom>
          <a:noFill/>
          <a:ln>
            <a:noFill/>
          </a:ln>
        </p:spPr>
        <p:txBody>
          <a:bodyPr spcFirstLastPara="1" wrap="square" lIns="91425" tIns="45700" rIns="91425" bIns="45700" anchor="t" anchorCtr="0">
            <a:normAutofit fontScale="85000" lnSpcReduction="20000"/>
          </a:bodyPr>
          <a:lstStyle/>
          <a:p>
            <a:pPr marL="0" lvl="0" indent="0" algn="l" rtl="0">
              <a:lnSpc>
                <a:spcPct val="100000"/>
              </a:lnSpc>
              <a:spcBef>
                <a:spcPts val="0"/>
              </a:spcBef>
              <a:spcAft>
                <a:spcPts val="0"/>
              </a:spcAft>
              <a:buClr>
                <a:schemeClr val="dk1"/>
              </a:buClr>
              <a:buSzPct val="100000"/>
              <a:buNone/>
            </a:pPr>
            <a:r>
              <a:rPr lang="en-GB" sz="3600"/>
              <a:t>Sometimes, possessions belong to or are owned by more than one person or thing. The possession might belong to a group. </a:t>
            </a:r>
            <a:endParaRPr/>
          </a:p>
          <a:p>
            <a:pPr marL="0" lvl="0" indent="0" algn="l" rtl="0">
              <a:lnSpc>
                <a:spcPct val="100000"/>
              </a:lnSpc>
              <a:spcBef>
                <a:spcPts val="1000"/>
              </a:spcBef>
              <a:spcAft>
                <a:spcPts val="0"/>
              </a:spcAft>
              <a:buClr>
                <a:schemeClr val="dk1"/>
              </a:buClr>
              <a:buSzPct val="100000"/>
              <a:buNone/>
            </a:pPr>
            <a:r>
              <a:rPr lang="en-GB" sz="3600"/>
              <a:t>This is called </a:t>
            </a:r>
            <a:r>
              <a:rPr lang="en-GB" sz="3600" b="1"/>
              <a:t>plural possession</a:t>
            </a:r>
            <a:r>
              <a:rPr lang="en-GB" sz="3600"/>
              <a:t>.</a:t>
            </a:r>
            <a:endParaRPr/>
          </a:p>
          <a:p>
            <a:pPr marL="0" lvl="0" indent="0" algn="l" rtl="0">
              <a:lnSpc>
                <a:spcPct val="100000"/>
              </a:lnSpc>
              <a:spcBef>
                <a:spcPts val="1000"/>
              </a:spcBef>
              <a:spcAft>
                <a:spcPts val="0"/>
              </a:spcAft>
              <a:buClr>
                <a:schemeClr val="dk1"/>
              </a:buClr>
              <a:buSzPct val="100000"/>
              <a:buNone/>
            </a:pPr>
            <a:r>
              <a:rPr lang="en-GB" sz="3600"/>
              <a:t>A </a:t>
            </a:r>
            <a:r>
              <a:rPr lang="en-GB" sz="3600" b="1"/>
              <a:t>plural </a:t>
            </a:r>
            <a:r>
              <a:rPr lang="en-GB" sz="3600"/>
              <a:t>is a noun that shows there is more than one.</a:t>
            </a:r>
            <a:endParaRPr/>
          </a:p>
          <a:p>
            <a:pPr marL="0" lvl="0" indent="0" algn="l" rtl="0">
              <a:lnSpc>
                <a:spcPct val="100000"/>
              </a:lnSpc>
              <a:spcBef>
                <a:spcPts val="1000"/>
              </a:spcBef>
              <a:spcAft>
                <a:spcPts val="0"/>
              </a:spcAft>
              <a:buClr>
                <a:schemeClr val="dk1"/>
              </a:buClr>
              <a:buSzPct val="100000"/>
              <a:buNone/>
            </a:pPr>
            <a:r>
              <a:rPr lang="en-GB" sz="3600"/>
              <a:t>Plural nouns include …</a:t>
            </a:r>
            <a:endParaRPr/>
          </a:p>
        </p:txBody>
      </p:sp>
      <p:sp>
        <p:nvSpPr>
          <p:cNvPr id="106" name="Google Shape;106;p4"/>
          <p:cNvSpPr/>
          <p:nvPr/>
        </p:nvSpPr>
        <p:spPr>
          <a:xfrm>
            <a:off x="1875410" y="5043317"/>
            <a:ext cx="858415"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800" b="1" i="0" u="none" strike="noStrike" cap="none">
                <a:solidFill>
                  <a:srgbClr val="FF0000"/>
                </a:solidFill>
                <a:latin typeface="Calibri"/>
                <a:ea typeface="Calibri"/>
                <a:cs typeface="Calibri"/>
                <a:sym typeface="Calibri"/>
              </a:rPr>
              <a:t>girls</a:t>
            </a:r>
            <a:endParaRPr sz="2800" b="1" i="0" u="none" strike="noStrike" cap="none">
              <a:solidFill>
                <a:schemeClr val="dk1"/>
              </a:solidFill>
              <a:latin typeface="Calibri"/>
              <a:ea typeface="Calibri"/>
              <a:cs typeface="Calibri"/>
              <a:sym typeface="Calibri"/>
            </a:endParaRPr>
          </a:p>
        </p:txBody>
      </p:sp>
      <p:sp>
        <p:nvSpPr>
          <p:cNvPr id="107" name="Google Shape;107;p4"/>
          <p:cNvSpPr/>
          <p:nvPr/>
        </p:nvSpPr>
        <p:spPr>
          <a:xfrm>
            <a:off x="3561947" y="5043317"/>
            <a:ext cx="938780"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800" b="1" i="0" u="none" strike="noStrike" cap="none">
                <a:solidFill>
                  <a:srgbClr val="FF0000"/>
                </a:solidFill>
                <a:latin typeface="Calibri"/>
                <a:ea typeface="Calibri"/>
                <a:cs typeface="Calibri"/>
                <a:sym typeface="Calibri"/>
              </a:rPr>
              <a:t>boys</a:t>
            </a:r>
            <a:endParaRPr sz="2800" b="1" i="0" u="none" strike="noStrike" cap="none">
              <a:solidFill>
                <a:schemeClr val="dk1"/>
              </a:solidFill>
              <a:latin typeface="Calibri"/>
              <a:ea typeface="Calibri"/>
              <a:cs typeface="Calibri"/>
              <a:sym typeface="Calibri"/>
            </a:endParaRPr>
          </a:p>
        </p:txBody>
      </p:sp>
      <p:sp>
        <p:nvSpPr>
          <p:cNvPr id="108" name="Google Shape;108;p4"/>
          <p:cNvSpPr/>
          <p:nvPr/>
        </p:nvSpPr>
        <p:spPr>
          <a:xfrm>
            <a:off x="4816269" y="5043317"/>
            <a:ext cx="1000790"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800" b="1" i="0" u="none" strike="noStrike" cap="none">
                <a:solidFill>
                  <a:srgbClr val="FF0000"/>
                </a:solidFill>
                <a:latin typeface="Calibri"/>
                <a:ea typeface="Calibri"/>
                <a:cs typeface="Calibri"/>
                <a:sym typeface="Calibri"/>
              </a:rPr>
              <a:t>trees</a:t>
            </a:r>
            <a:endParaRPr sz="2800" b="1" i="0" u="none" strike="noStrike" cap="none">
              <a:solidFill>
                <a:schemeClr val="dk1"/>
              </a:solidFill>
              <a:latin typeface="Calibri"/>
              <a:ea typeface="Calibri"/>
              <a:cs typeface="Calibri"/>
              <a:sym typeface="Calibri"/>
            </a:endParaRPr>
          </a:p>
        </p:txBody>
      </p:sp>
      <p:sp>
        <p:nvSpPr>
          <p:cNvPr id="109" name="Google Shape;109;p4"/>
          <p:cNvSpPr/>
          <p:nvPr/>
        </p:nvSpPr>
        <p:spPr>
          <a:xfrm>
            <a:off x="6460387" y="5043317"/>
            <a:ext cx="1103291"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800" b="1" i="0" u="none" strike="noStrike" cap="none">
                <a:solidFill>
                  <a:srgbClr val="FF0000"/>
                </a:solidFill>
                <a:latin typeface="Calibri"/>
                <a:ea typeface="Calibri"/>
                <a:cs typeface="Calibri"/>
                <a:sym typeface="Calibri"/>
              </a:rPr>
              <a:t>buses</a:t>
            </a:r>
            <a:endParaRPr sz="2800" b="1" i="0" u="none" strike="noStrike" cap="none">
              <a:solidFill>
                <a:schemeClr val="dk1"/>
              </a:solidFill>
              <a:latin typeface="Calibri"/>
              <a:ea typeface="Calibri"/>
              <a:cs typeface="Calibri"/>
              <a:sym typeface="Calibri"/>
            </a:endParaRPr>
          </a:p>
        </p:txBody>
      </p:sp>
      <p:sp>
        <p:nvSpPr>
          <p:cNvPr id="110" name="Google Shape;110;p4"/>
          <p:cNvSpPr/>
          <p:nvPr/>
        </p:nvSpPr>
        <p:spPr>
          <a:xfrm>
            <a:off x="2414185" y="5546036"/>
            <a:ext cx="1467402"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800" b="1" i="0" u="none" strike="noStrike" cap="none">
                <a:solidFill>
                  <a:srgbClr val="FF0000"/>
                </a:solidFill>
                <a:latin typeface="Calibri"/>
                <a:ea typeface="Calibri"/>
                <a:cs typeface="Calibri"/>
                <a:sym typeface="Calibri"/>
              </a:rPr>
              <a:t>children</a:t>
            </a:r>
            <a:endParaRPr sz="2800" b="1" i="0" u="none" strike="noStrike" cap="none">
              <a:solidFill>
                <a:schemeClr val="dk1"/>
              </a:solidFill>
              <a:latin typeface="Calibri"/>
              <a:ea typeface="Calibri"/>
              <a:cs typeface="Calibri"/>
              <a:sym typeface="Calibri"/>
            </a:endParaRPr>
          </a:p>
        </p:txBody>
      </p:sp>
      <p:sp>
        <p:nvSpPr>
          <p:cNvPr id="111" name="Google Shape;111;p4"/>
          <p:cNvSpPr/>
          <p:nvPr/>
        </p:nvSpPr>
        <p:spPr>
          <a:xfrm>
            <a:off x="4181087" y="5546036"/>
            <a:ext cx="954822"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800" b="1" i="0" u="none" strike="noStrike" cap="none">
                <a:solidFill>
                  <a:srgbClr val="FF0000"/>
                </a:solidFill>
                <a:latin typeface="Calibri"/>
                <a:ea typeface="Calibri"/>
                <a:cs typeface="Calibri"/>
                <a:sym typeface="Calibri"/>
              </a:rPr>
              <a:t>mice</a:t>
            </a:r>
            <a:endParaRPr sz="2800" b="1" i="0" u="none" strike="noStrike" cap="none">
              <a:solidFill>
                <a:schemeClr val="dk1"/>
              </a:solidFill>
              <a:latin typeface="Calibri"/>
              <a:ea typeface="Calibri"/>
              <a:cs typeface="Calibri"/>
              <a:sym typeface="Calibri"/>
            </a:endParaRPr>
          </a:p>
        </p:txBody>
      </p:sp>
      <p:sp>
        <p:nvSpPr>
          <p:cNvPr id="112" name="Google Shape;112;p4"/>
          <p:cNvSpPr/>
          <p:nvPr/>
        </p:nvSpPr>
        <p:spPr>
          <a:xfrm>
            <a:off x="5497419" y="5546036"/>
            <a:ext cx="1282609"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800" b="1" i="0" u="none" strike="noStrike" cap="none">
                <a:solidFill>
                  <a:srgbClr val="FF0000"/>
                </a:solidFill>
                <a:latin typeface="Calibri"/>
                <a:ea typeface="Calibri"/>
                <a:cs typeface="Calibri"/>
                <a:sym typeface="Calibri"/>
              </a:rPr>
              <a:t>people</a:t>
            </a:r>
            <a:endParaRPr sz="2800" b="1" i="0" u="none" strike="noStrike" cap="none">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1">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2">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5"/>
          <p:cNvPicPr preferRelativeResize="0"/>
          <p:nvPr/>
        </p:nvPicPr>
        <p:blipFill rotWithShape="1">
          <a:blip r:embed="rId3">
            <a:alphaModFix/>
          </a:blip>
          <a:srcRect/>
          <a:stretch/>
        </p:blipFill>
        <p:spPr>
          <a:xfrm>
            <a:off x="0" y="3347"/>
            <a:ext cx="12192000" cy="6854653"/>
          </a:xfrm>
          <a:prstGeom prst="rect">
            <a:avLst/>
          </a:prstGeom>
          <a:noFill/>
          <a:ln>
            <a:noFill/>
          </a:ln>
        </p:spPr>
      </p:pic>
      <p:sp>
        <p:nvSpPr>
          <p:cNvPr id="118" name="Google Shape;118;p5"/>
          <p:cNvSpPr txBox="1">
            <a:spLocks noGrp="1"/>
          </p:cNvSpPr>
          <p:nvPr>
            <p:ph type="body" idx="1"/>
          </p:nvPr>
        </p:nvSpPr>
        <p:spPr>
          <a:xfrm>
            <a:off x="675861" y="2017643"/>
            <a:ext cx="9829800" cy="397565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600"/>
              <a:buNone/>
            </a:pPr>
            <a:r>
              <a:rPr lang="en-GB" sz="3600"/>
              <a:t>To show plural possession using plural nouns that end in </a:t>
            </a:r>
            <a:r>
              <a:rPr lang="en-GB" sz="3600" b="1" i="1"/>
              <a:t>–s </a:t>
            </a:r>
            <a:r>
              <a:rPr lang="en-GB" sz="3600"/>
              <a:t>or </a:t>
            </a:r>
            <a:r>
              <a:rPr lang="en-GB" sz="3600" b="1" i="1"/>
              <a:t>–es</a:t>
            </a:r>
            <a:r>
              <a:rPr lang="en-GB" sz="3600"/>
              <a:t>, we only add the apostrophe.</a:t>
            </a:r>
            <a:endParaRPr sz="3600"/>
          </a:p>
          <a:p>
            <a:pPr marL="0" lvl="0" indent="0" algn="l" rtl="0">
              <a:lnSpc>
                <a:spcPct val="90000"/>
              </a:lnSpc>
              <a:spcBef>
                <a:spcPts val="0"/>
              </a:spcBef>
              <a:spcAft>
                <a:spcPts val="0"/>
              </a:spcAft>
              <a:buClr>
                <a:schemeClr val="dk1"/>
              </a:buClr>
              <a:buSzPts val="3600"/>
              <a:buNone/>
            </a:pPr>
            <a:endParaRPr sz="3600"/>
          </a:p>
          <a:p>
            <a:pPr marL="0" lvl="0" indent="0" algn="ctr" rtl="0">
              <a:lnSpc>
                <a:spcPct val="90000"/>
              </a:lnSpc>
              <a:spcBef>
                <a:spcPts val="1000"/>
              </a:spcBef>
              <a:spcAft>
                <a:spcPts val="0"/>
              </a:spcAft>
              <a:buClr>
                <a:schemeClr val="dk1"/>
              </a:buClr>
              <a:buSzPts val="4800"/>
              <a:buNone/>
            </a:pPr>
            <a:r>
              <a:rPr lang="en-GB" sz="4800"/>
              <a:t>the </a:t>
            </a:r>
            <a:r>
              <a:rPr lang="en-GB" sz="4800">
                <a:solidFill>
                  <a:srgbClr val="FF0000"/>
                </a:solidFill>
              </a:rPr>
              <a:t>girls’ </a:t>
            </a:r>
            <a:r>
              <a:rPr lang="en-GB" sz="4800"/>
              <a:t>changing room </a:t>
            </a:r>
            <a:endParaRPr/>
          </a:p>
          <a:p>
            <a:pPr marL="0" lvl="0" indent="0" algn="ctr" rtl="0">
              <a:lnSpc>
                <a:spcPct val="90000"/>
              </a:lnSpc>
              <a:spcBef>
                <a:spcPts val="1000"/>
              </a:spcBef>
              <a:spcAft>
                <a:spcPts val="0"/>
              </a:spcAft>
              <a:buClr>
                <a:schemeClr val="dk1"/>
              </a:buClr>
              <a:buSzPts val="4800"/>
              <a:buNone/>
            </a:pPr>
            <a:r>
              <a:rPr lang="en-GB" sz="4800"/>
              <a:t>the </a:t>
            </a:r>
            <a:r>
              <a:rPr lang="en-GB" sz="4800">
                <a:solidFill>
                  <a:srgbClr val="FF0000"/>
                </a:solidFill>
              </a:rPr>
              <a:t>girls’s </a:t>
            </a:r>
            <a:r>
              <a:rPr lang="en-GB" sz="4800"/>
              <a:t>changing room</a:t>
            </a:r>
            <a:endParaRPr sz="4800">
              <a:solidFill>
                <a:srgbClr val="FF0000"/>
              </a:solidFill>
            </a:endParaRPr>
          </a:p>
        </p:txBody>
      </p:sp>
      <p:sp>
        <p:nvSpPr>
          <p:cNvPr id="119" name="Google Shape;119;p5"/>
          <p:cNvSpPr/>
          <p:nvPr/>
        </p:nvSpPr>
        <p:spPr>
          <a:xfrm>
            <a:off x="8577405" y="3764486"/>
            <a:ext cx="507000" cy="584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3800" b="0" i="0" u="none" strike="noStrike" cap="none">
                <a:solidFill>
                  <a:srgbClr val="00B050"/>
                </a:solidFill>
                <a:latin typeface="Calibri"/>
                <a:ea typeface="Calibri"/>
                <a:cs typeface="Calibri"/>
                <a:sym typeface="Calibri"/>
              </a:rPr>
              <a:t>✔</a:t>
            </a:r>
            <a:endParaRPr sz="3800">
              <a:solidFill>
                <a:schemeClr val="dk1"/>
              </a:solidFill>
              <a:latin typeface="Calibri"/>
              <a:ea typeface="Calibri"/>
              <a:cs typeface="Calibri"/>
              <a:sym typeface="Calibri"/>
            </a:endParaRPr>
          </a:p>
        </p:txBody>
      </p:sp>
      <p:sp>
        <p:nvSpPr>
          <p:cNvPr id="120" name="Google Shape;120;p5"/>
          <p:cNvSpPr/>
          <p:nvPr/>
        </p:nvSpPr>
        <p:spPr>
          <a:xfrm>
            <a:off x="8743505" y="4443310"/>
            <a:ext cx="446100" cy="584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500">
                <a:solidFill>
                  <a:srgbClr val="FF0000"/>
                </a:solidFill>
                <a:latin typeface="Calibri"/>
                <a:ea typeface="Calibri"/>
                <a:cs typeface="Calibri"/>
                <a:sym typeface="Calibri"/>
              </a:rPr>
              <a:t>🗶</a:t>
            </a:r>
            <a:endParaRPr sz="45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pic>
        <p:nvPicPr>
          <p:cNvPr id="125" name="Google Shape;125;p6"/>
          <p:cNvPicPr preferRelativeResize="0"/>
          <p:nvPr/>
        </p:nvPicPr>
        <p:blipFill rotWithShape="1">
          <a:blip r:embed="rId3">
            <a:alphaModFix/>
          </a:blip>
          <a:srcRect/>
          <a:stretch/>
        </p:blipFill>
        <p:spPr>
          <a:xfrm>
            <a:off x="0" y="3347"/>
            <a:ext cx="12192000" cy="6854653"/>
          </a:xfrm>
          <a:prstGeom prst="rect">
            <a:avLst/>
          </a:prstGeom>
          <a:noFill/>
          <a:ln>
            <a:noFill/>
          </a:ln>
        </p:spPr>
      </p:pic>
      <p:sp>
        <p:nvSpPr>
          <p:cNvPr id="126" name="Google Shape;126;p6"/>
          <p:cNvSpPr txBox="1">
            <a:spLocks noGrp="1"/>
          </p:cNvSpPr>
          <p:nvPr>
            <p:ph type="body" idx="1"/>
          </p:nvPr>
        </p:nvSpPr>
        <p:spPr>
          <a:xfrm>
            <a:off x="402336" y="1977887"/>
            <a:ext cx="10951464" cy="4514988"/>
          </a:xfrm>
          <a:prstGeom prst="rect">
            <a:avLst/>
          </a:prstGeom>
          <a:noFill/>
          <a:ln>
            <a:noFill/>
          </a:ln>
        </p:spPr>
        <p:txBody>
          <a:bodyPr spcFirstLastPara="1" wrap="square" lIns="91425" tIns="45700" rIns="91425" bIns="45700" anchor="t" anchorCtr="0">
            <a:normAutofit lnSpcReduction="10000"/>
          </a:bodyPr>
          <a:lstStyle/>
          <a:p>
            <a:pPr marL="0" lvl="0" indent="0" algn="ctr" rtl="0">
              <a:lnSpc>
                <a:spcPct val="90000"/>
              </a:lnSpc>
              <a:spcBef>
                <a:spcPts val="0"/>
              </a:spcBef>
              <a:spcAft>
                <a:spcPts val="0"/>
              </a:spcAft>
              <a:buClr>
                <a:schemeClr val="dk1"/>
              </a:buClr>
              <a:buSzPts val="4800"/>
              <a:buNone/>
            </a:pPr>
            <a:r>
              <a:rPr lang="en-GB" sz="4800"/>
              <a:t>the </a:t>
            </a:r>
            <a:r>
              <a:rPr lang="en-GB" sz="4800">
                <a:solidFill>
                  <a:srgbClr val="FF0000"/>
                </a:solidFill>
              </a:rPr>
              <a:t>boys’ </a:t>
            </a:r>
            <a:r>
              <a:rPr lang="en-GB" sz="4800"/>
              <a:t>team</a:t>
            </a:r>
            <a:endParaRPr sz="4800">
              <a:solidFill>
                <a:srgbClr val="00B050"/>
              </a:solidFill>
            </a:endParaRPr>
          </a:p>
          <a:p>
            <a:pPr marL="0" lvl="0" indent="0" algn="ctr" rtl="0">
              <a:lnSpc>
                <a:spcPct val="90000"/>
              </a:lnSpc>
              <a:spcBef>
                <a:spcPts val="1000"/>
              </a:spcBef>
              <a:spcAft>
                <a:spcPts val="0"/>
              </a:spcAft>
              <a:buClr>
                <a:schemeClr val="dk1"/>
              </a:buClr>
              <a:buSzPts val="4800"/>
              <a:buNone/>
            </a:pPr>
            <a:r>
              <a:rPr lang="en-GB" sz="4800"/>
              <a:t>the </a:t>
            </a:r>
            <a:r>
              <a:rPr lang="en-GB" sz="4800">
                <a:solidFill>
                  <a:srgbClr val="FF0000"/>
                </a:solidFill>
              </a:rPr>
              <a:t>boys’s </a:t>
            </a:r>
            <a:r>
              <a:rPr lang="en-GB" sz="4800"/>
              <a:t>team</a:t>
            </a:r>
            <a:endParaRPr sz="4800">
              <a:solidFill>
                <a:srgbClr val="FF0000"/>
              </a:solidFill>
            </a:endParaRPr>
          </a:p>
          <a:p>
            <a:pPr marL="0" lvl="0" indent="0" algn="ctr" rtl="0">
              <a:lnSpc>
                <a:spcPct val="90000"/>
              </a:lnSpc>
              <a:spcBef>
                <a:spcPts val="1000"/>
              </a:spcBef>
              <a:spcAft>
                <a:spcPts val="0"/>
              </a:spcAft>
              <a:buClr>
                <a:schemeClr val="dk1"/>
              </a:buClr>
              <a:buSzPts val="4800"/>
              <a:buNone/>
            </a:pPr>
            <a:endParaRPr sz="4800">
              <a:solidFill>
                <a:srgbClr val="FF0000"/>
              </a:solidFill>
            </a:endParaRPr>
          </a:p>
          <a:p>
            <a:pPr marL="0" lvl="0" indent="0" algn="ctr" rtl="0">
              <a:lnSpc>
                <a:spcPct val="90000"/>
              </a:lnSpc>
              <a:spcBef>
                <a:spcPts val="1000"/>
              </a:spcBef>
              <a:spcAft>
                <a:spcPts val="0"/>
              </a:spcAft>
              <a:buClr>
                <a:schemeClr val="dk1"/>
              </a:buClr>
              <a:buSzPts val="4800"/>
              <a:buNone/>
            </a:pPr>
            <a:r>
              <a:rPr lang="en-GB" sz="4800"/>
              <a:t>the </a:t>
            </a:r>
            <a:r>
              <a:rPr lang="en-GB" sz="4800">
                <a:solidFill>
                  <a:srgbClr val="FF0000"/>
                </a:solidFill>
              </a:rPr>
              <a:t>buses’ </a:t>
            </a:r>
            <a:r>
              <a:rPr lang="en-GB" sz="4800"/>
              <a:t>seats</a:t>
            </a:r>
            <a:endParaRPr sz="4800">
              <a:solidFill>
                <a:srgbClr val="00B050"/>
              </a:solidFill>
            </a:endParaRPr>
          </a:p>
          <a:p>
            <a:pPr marL="0" lvl="0" indent="0" algn="ctr" rtl="0">
              <a:lnSpc>
                <a:spcPct val="90000"/>
              </a:lnSpc>
              <a:spcBef>
                <a:spcPts val="1000"/>
              </a:spcBef>
              <a:spcAft>
                <a:spcPts val="0"/>
              </a:spcAft>
              <a:buClr>
                <a:schemeClr val="dk1"/>
              </a:buClr>
              <a:buSzPts val="4800"/>
              <a:buNone/>
            </a:pPr>
            <a:r>
              <a:rPr lang="en-GB" sz="4800"/>
              <a:t>the </a:t>
            </a:r>
            <a:r>
              <a:rPr lang="en-GB" sz="4800">
                <a:solidFill>
                  <a:srgbClr val="FF0000"/>
                </a:solidFill>
              </a:rPr>
              <a:t>buses’s </a:t>
            </a:r>
            <a:r>
              <a:rPr lang="en-GB" sz="4800"/>
              <a:t>seats</a:t>
            </a:r>
            <a:endParaRPr sz="4800">
              <a:solidFill>
                <a:srgbClr val="FF0000"/>
              </a:solidFill>
            </a:endParaRPr>
          </a:p>
          <a:p>
            <a:pPr marL="0" lvl="0" indent="0" algn="ctr" rtl="0">
              <a:lnSpc>
                <a:spcPct val="90000"/>
              </a:lnSpc>
              <a:spcBef>
                <a:spcPts val="1000"/>
              </a:spcBef>
              <a:spcAft>
                <a:spcPts val="0"/>
              </a:spcAft>
              <a:buClr>
                <a:srgbClr val="FF0000"/>
              </a:buClr>
              <a:buSzPts val="4800"/>
              <a:buNone/>
            </a:pPr>
            <a:r>
              <a:rPr lang="en-GB" sz="4800">
                <a:solidFill>
                  <a:srgbClr val="FF0000"/>
                </a:solidFill>
              </a:rPr>
              <a:t>   </a:t>
            </a:r>
            <a:endParaRPr/>
          </a:p>
        </p:txBody>
      </p:sp>
      <p:sp>
        <p:nvSpPr>
          <p:cNvPr id="127" name="Google Shape;127;p6"/>
          <p:cNvSpPr/>
          <p:nvPr/>
        </p:nvSpPr>
        <p:spPr>
          <a:xfrm>
            <a:off x="7898679" y="1977887"/>
            <a:ext cx="506870"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3200">
                <a:solidFill>
                  <a:srgbClr val="00B050"/>
                </a:solidFill>
                <a:latin typeface="Calibri"/>
                <a:ea typeface="Calibri"/>
                <a:cs typeface="Calibri"/>
                <a:sym typeface="Calibri"/>
              </a:rPr>
              <a:t>✔</a:t>
            </a:r>
            <a:endParaRPr sz="3200">
              <a:solidFill>
                <a:schemeClr val="dk1"/>
              </a:solidFill>
              <a:latin typeface="Calibri"/>
              <a:ea typeface="Calibri"/>
              <a:cs typeface="Calibri"/>
              <a:sym typeface="Calibri"/>
            </a:endParaRPr>
          </a:p>
        </p:txBody>
      </p:sp>
      <p:sp>
        <p:nvSpPr>
          <p:cNvPr id="128" name="Google Shape;128;p6"/>
          <p:cNvSpPr/>
          <p:nvPr/>
        </p:nvSpPr>
        <p:spPr>
          <a:xfrm>
            <a:off x="7898679" y="2773536"/>
            <a:ext cx="445956"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3200">
                <a:solidFill>
                  <a:srgbClr val="FF0000"/>
                </a:solidFill>
                <a:latin typeface="Calibri"/>
                <a:ea typeface="Calibri"/>
                <a:cs typeface="Calibri"/>
                <a:sym typeface="Calibri"/>
              </a:rPr>
              <a:t>🗶</a:t>
            </a:r>
            <a:endParaRPr sz="3200">
              <a:solidFill>
                <a:schemeClr val="dk1"/>
              </a:solidFill>
              <a:latin typeface="Calibri"/>
              <a:ea typeface="Calibri"/>
              <a:cs typeface="Calibri"/>
              <a:sym typeface="Calibri"/>
            </a:endParaRPr>
          </a:p>
        </p:txBody>
      </p:sp>
      <p:sp>
        <p:nvSpPr>
          <p:cNvPr id="129" name="Google Shape;129;p6"/>
          <p:cNvSpPr/>
          <p:nvPr/>
        </p:nvSpPr>
        <p:spPr>
          <a:xfrm>
            <a:off x="7975237" y="4194202"/>
            <a:ext cx="445956"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3200">
                <a:solidFill>
                  <a:srgbClr val="FF0000"/>
                </a:solidFill>
                <a:latin typeface="Calibri"/>
                <a:ea typeface="Calibri"/>
                <a:cs typeface="Calibri"/>
                <a:sym typeface="Calibri"/>
              </a:rPr>
              <a:t>🗶</a:t>
            </a:r>
            <a:endParaRPr sz="3200">
              <a:solidFill>
                <a:schemeClr val="dk1"/>
              </a:solidFill>
              <a:latin typeface="Calibri"/>
              <a:ea typeface="Calibri"/>
              <a:cs typeface="Calibri"/>
              <a:sym typeface="Calibri"/>
            </a:endParaRPr>
          </a:p>
        </p:txBody>
      </p:sp>
      <p:sp>
        <p:nvSpPr>
          <p:cNvPr id="130" name="Google Shape;130;p6"/>
          <p:cNvSpPr/>
          <p:nvPr/>
        </p:nvSpPr>
        <p:spPr>
          <a:xfrm>
            <a:off x="7975237" y="4940995"/>
            <a:ext cx="506870"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3200">
                <a:solidFill>
                  <a:srgbClr val="00B050"/>
                </a:solidFill>
                <a:latin typeface="Calibri"/>
                <a:ea typeface="Calibri"/>
                <a:cs typeface="Calibri"/>
                <a:sym typeface="Calibri"/>
              </a:rPr>
              <a:t>✔</a:t>
            </a:r>
            <a:endParaRPr sz="32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5" name="Google Shape;135;p7"/>
          <p:cNvPicPr preferRelativeResize="0"/>
          <p:nvPr/>
        </p:nvPicPr>
        <p:blipFill rotWithShape="1">
          <a:blip r:embed="rId3">
            <a:alphaModFix/>
          </a:blip>
          <a:srcRect/>
          <a:stretch/>
        </p:blipFill>
        <p:spPr>
          <a:xfrm>
            <a:off x="0" y="3347"/>
            <a:ext cx="12192000" cy="6854653"/>
          </a:xfrm>
          <a:prstGeom prst="rect">
            <a:avLst/>
          </a:prstGeom>
          <a:noFill/>
          <a:ln>
            <a:noFill/>
          </a:ln>
        </p:spPr>
      </p:pic>
      <p:sp>
        <p:nvSpPr>
          <p:cNvPr id="136" name="Google Shape;136;p7"/>
          <p:cNvSpPr txBox="1">
            <a:spLocks noGrp="1"/>
          </p:cNvSpPr>
          <p:nvPr>
            <p:ph type="body" idx="1"/>
          </p:nvPr>
        </p:nvSpPr>
        <p:spPr>
          <a:xfrm>
            <a:off x="402337" y="2226364"/>
            <a:ext cx="7754364" cy="4266509"/>
          </a:xfrm>
          <a:prstGeom prst="rect">
            <a:avLst/>
          </a:prstGeom>
          <a:noFill/>
          <a:ln>
            <a:noFill/>
          </a:ln>
        </p:spPr>
        <p:txBody>
          <a:bodyPr spcFirstLastPara="1" wrap="square" lIns="91425" tIns="45700" rIns="91425" bIns="45700" anchor="t" anchorCtr="0">
            <a:normAutofit fontScale="92500" lnSpcReduction="10000"/>
          </a:bodyPr>
          <a:lstStyle/>
          <a:p>
            <a:pPr marL="0" lvl="0" indent="0" algn="l" rtl="0">
              <a:lnSpc>
                <a:spcPct val="90000"/>
              </a:lnSpc>
              <a:spcBef>
                <a:spcPts val="0"/>
              </a:spcBef>
              <a:spcAft>
                <a:spcPts val="0"/>
              </a:spcAft>
              <a:buClr>
                <a:schemeClr val="dk1"/>
              </a:buClr>
              <a:buSzPct val="100000"/>
              <a:buNone/>
            </a:pPr>
            <a:r>
              <a:rPr lang="en-GB" sz="3600"/>
              <a:t>Can you create a phrase that uses this plural noun and shows possession?</a:t>
            </a:r>
            <a:endParaRPr/>
          </a:p>
          <a:p>
            <a:pPr marL="0" lvl="0" indent="0" algn="ctr" rtl="0">
              <a:lnSpc>
                <a:spcPct val="90000"/>
              </a:lnSpc>
              <a:spcBef>
                <a:spcPts val="1000"/>
              </a:spcBef>
              <a:spcAft>
                <a:spcPts val="0"/>
              </a:spcAft>
              <a:buClr>
                <a:schemeClr val="dk1"/>
              </a:buClr>
              <a:buSzPct val="100000"/>
              <a:buNone/>
            </a:pPr>
            <a:r>
              <a:rPr lang="en-GB" sz="13700" b="1"/>
              <a:t>trees</a:t>
            </a:r>
            <a:endParaRPr sz="7100">
              <a:highlight>
                <a:srgbClr val="00FFFF"/>
              </a:highlight>
            </a:endParaRPr>
          </a:p>
          <a:p>
            <a:pPr marL="0" lvl="0" indent="0" algn="ctr" rtl="0">
              <a:lnSpc>
                <a:spcPct val="90000"/>
              </a:lnSpc>
              <a:spcBef>
                <a:spcPts val="1000"/>
              </a:spcBef>
              <a:spcAft>
                <a:spcPts val="0"/>
              </a:spcAft>
              <a:buClr>
                <a:schemeClr val="dk1"/>
              </a:buClr>
              <a:buSzPct val="100000"/>
              <a:buNone/>
            </a:pPr>
            <a:r>
              <a:rPr lang="en-GB" sz="4800"/>
              <a:t>the </a:t>
            </a:r>
            <a:r>
              <a:rPr lang="en-GB" sz="4800">
                <a:solidFill>
                  <a:srgbClr val="FF0000"/>
                </a:solidFill>
              </a:rPr>
              <a:t>trees’ </a:t>
            </a:r>
            <a:r>
              <a:rPr lang="en-GB" sz="4800"/>
              <a:t>leaves and branches</a:t>
            </a:r>
            <a:endParaRPr sz="4800">
              <a:solidFill>
                <a:srgbClr val="00B050"/>
              </a:solidFill>
            </a:endParaRPr>
          </a:p>
          <a:p>
            <a:pPr marL="0" lvl="0" indent="0" algn="ctr" rtl="0">
              <a:lnSpc>
                <a:spcPct val="90000"/>
              </a:lnSpc>
              <a:spcBef>
                <a:spcPts val="1000"/>
              </a:spcBef>
              <a:spcAft>
                <a:spcPts val="0"/>
              </a:spcAft>
              <a:buClr>
                <a:schemeClr val="dk1"/>
              </a:buClr>
              <a:buSzPct val="100000"/>
              <a:buNone/>
            </a:pPr>
            <a:r>
              <a:rPr lang="en-GB" sz="4800"/>
              <a:t>the </a:t>
            </a:r>
            <a:r>
              <a:rPr lang="en-GB" sz="4800">
                <a:solidFill>
                  <a:srgbClr val="FF0000"/>
                </a:solidFill>
              </a:rPr>
              <a:t>trees’s </a:t>
            </a:r>
            <a:r>
              <a:rPr lang="en-GB" sz="4800"/>
              <a:t>leaves and branches</a:t>
            </a:r>
            <a:endParaRPr sz="4800">
              <a:solidFill>
                <a:srgbClr val="FF0000"/>
              </a:solidFill>
            </a:endParaRPr>
          </a:p>
        </p:txBody>
      </p:sp>
      <p:sp>
        <p:nvSpPr>
          <p:cNvPr id="137" name="Google Shape;137;p7"/>
          <p:cNvSpPr/>
          <p:nvPr/>
        </p:nvSpPr>
        <p:spPr>
          <a:xfrm>
            <a:off x="7842352" y="4838226"/>
            <a:ext cx="587020"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0">
                <a:solidFill>
                  <a:srgbClr val="00B050"/>
                </a:solidFill>
                <a:latin typeface="Calibri"/>
                <a:ea typeface="Calibri"/>
                <a:cs typeface="Calibri"/>
                <a:sym typeface="Calibri"/>
              </a:rPr>
              <a:t>✔</a:t>
            </a:r>
            <a:endParaRPr sz="4000">
              <a:solidFill>
                <a:schemeClr val="dk1"/>
              </a:solidFill>
              <a:latin typeface="Calibri"/>
              <a:ea typeface="Calibri"/>
              <a:cs typeface="Calibri"/>
              <a:sym typeface="Calibri"/>
            </a:endParaRPr>
          </a:p>
        </p:txBody>
      </p:sp>
      <p:sp>
        <p:nvSpPr>
          <p:cNvPr id="138" name="Google Shape;138;p7"/>
          <p:cNvSpPr/>
          <p:nvPr/>
        </p:nvSpPr>
        <p:spPr>
          <a:xfrm>
            <a:off x="7842352" y="5488578"/>
            <a:ext cx="510076"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0">
                <a:solidFill>
                  <a:srgbClr val="FF0000"/>
                </a:solidFill>
                <a:latin typeface="Calibri"/>
                <a:ea typeface="Calibri"/>
                <a:cs typeface="Calibri"/>
                <a:sym typeface="Calibri"/>
              </a:rPr>
              <a:t>🗶</a:t>
            </a:r>
            <a:endParaRPr sz="40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pic>
        <p:nvPicPr>
          <p:cNvPr id="143" name="Google Shape;143;p8"/>
          <p:cNvPicPr preferRelativeResize="0"/>
          <p:nvPr/>
        </p:nvPicPr>
        <p:blipFill rotWithShape="1">
          <a:blip r:embed="rId3">
            <a:alphaModFix/>
          </a:blip>
          <a:srcRect/>
          <a:stretch/>
        </p:blipFill>
        <p:spPr>
          <a:xfrm>
            <a:off x="0" y="3347"/>
            <a:ext cx="12192000" cy="6854653"/>
          </a:xfrm>
          <a:prstGeom prst="rect">
            <a:avLst/>
          </a:prstGeom>
          <a:noFill/>
          <a:ln>
            <a:noFill/>
          </a:ln>
        </p:spPr>
      </p:pic>
      <p:sp>
        <p:nvSpPr>
          <p:cNvPr id="144" name="Google Shape;144;p8"/>
          <p:cNvSpPr txBox="1">
            <a:spLocks noGrp="1"/>
          </p:cNvSpPr>
          <p:nvPr>
            <p:ph type="body" idx="1"/>
          </p:nvPr>
        </p:nvSpPr>
        <p:spPr>
          <a:xfrm>
            <a:off x="622852" y="2239617"/>
            <a:ext cx="10730948" cy="425325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600"/>
              <a:buNone/>
            </a:pPr>
            <a:r>
              <a:rPr lang="en-GB" sz="3600" b="1"/>
              <a:t>Some plural nouns are irregular. </a:t>
            </a:r>
            <a:endParaRPr/>
          </a:p>
          <a:p>
            <a:pPr marL="0" lvl="0" indent="0" algn="l" rtl="0">
              <a:lnSpc>
                <a:spcPct val="90000"/>
              </a:lnSpc>
              <a:spcBef>
                <a:spcPts val="1000"/>
              </a:spcBef>
              <a:spcAft>
                <a:spcPts val="0"/>
              </a:spcAft>
              <a:buClr>
                <a:schemeClr val="dk1"/>
              </a:buClr>
              <a:buSzPts val="3600"/>
              <a:buNone/>
            </a:pPr>
            <a:r>
              <a:rPr lang="en-GB" sz="3600"/>
              <a:t>We add </a:t>
            </a:r>
            <a:r>
              <a:rPr lang="en-GB" sz="3600" b="1"/>
              <a:t>’s </a:t>
            </a:r>
            <a:r>
              <a:rPr lang="en-GB" sz="3600"/>
              <a:t>to these words to show possession.</a:t>
            </a:r>
            <a:endParaRPr/>
          </a:p>
          <a:p>
            <a:pPr marL="0" lvl="0" indent="0" algn="ctr" rtl="0">
              <a:lnSpc>
                <a:spcPct val="90000"/>
              </a:lnSpc>
              <a:spcBef>
                <a:spcPts val="1000"/>
              </a:spcBef>
              <a:spcAft>
                <a:spcPts val="0"/>
              </a:spcAft>
              <a:buClr>
                <a:schemeClr val="dk1"/>
              </a:buClr>
              <a:buSzPts val="4800"/>
              <a:buNone/>
            </a:pPr>
            <a:r>
              <a:rPr lang="en-GB" sz="4800"/>
              <a:t>the </a:t>
            </a:r>
            <a:r>
              <a:rPr lang="en-GB" sz="4800">
                <a:solidFill>
                  <a:srgbClr val="FF0000"/>
                </a:solidFill>
              </a:rPr>
              <a:t>children’s </a:t>
            </a:r>
            <a:r>
              <a:rPr lang="en-GB" sz="4800"/>
              <a:t>classroom</a:t>
            </a:r>
            <a:endParaRPr sz="4800">
              <a:solidFill>
                <a:srgbClr val="00B050"/>
              </a:solidFill>
            </a:endParaRPr>
          </a:p>
          <a:p>
            <a:pPr marL="0" lvl="0" indent="0" algn="ctr" rtl="0">
              <a:lnSpc>
                <a:spcPct val="90000"/>
              </a:lnSpc>
              <a:spcBef>
                <a:spcPts val="1000"/>
              </a:spcBef>
              <a:spcAft>
                <a:spcPts val="0"/>
              </a:spcAft>
              <a:buClr>
                <a:schemeClr val="dk1"/>
              </a:buClr>
              <a:buSzPts val="4800"/>
              <a:buNone/>
            </a:pPr>
            <a:r>
              <a:rPr lang="en-GB" sz="4800"/>
              <a:t>the </a:t>
            </a:r>
            <a:r>
              <a:rPr lang="en-GB" sz="4800">
                <a:solidFill>
                  <a:srgbClr val="FF0000"/>
                </a:solidFill>
              </a:rPr>
              <a:t>mice’s </a:t>
            </a:r>
            <a:r>
              <a:rPr lang="en-GB" sz="4800"/>
              <a:t>feet</a:t>
            </a:r>
            <a:endParaRPr sz="4800">
              <a:solidFill>
                <a:srgbClr val="FF0000"/>
              </a:solidFill>
            </a:endParaRPr>
          </a:p>
        </p:txBody>
      </p:sp>
      <p:sp>
        <p:nvSpPr>
          <p:cNvPr id="145" name="Google Shape;145;p8"/>
          <p:cNvSpPr/>
          <p:nvPr/>
        </p:nvSpPr>
        <p:spPr>
          <a:xfrm>
            <a:off x="8968787" y="3539513"/>
            <a:ext cx="587020"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0">
                <a:solidFill>
                  <a:srgbClr val="00B050"/>
                </a:solidFill>
                <a:latin typeface="Calibri"/>
                <a:ea typeface="Calibri"/>
                <a:cs typeface="Calibri"/>
                <a:sym typeface="Calibri"/>
              </a:rPr>
              <a:t>✔</a:t>
            </a:r>
            <a:endParaRPr sz="4000">
              <a:solidFill>
                <a:schemeClr val="dk1"/>
              </a:solidFill>
              <a:latin typeface="Calibri"/>
              <a:ea typeface="Calibri"/>
              <a:cs typeface="Calibri"/>
              <a:sym typeface="Calibri"/>
            </a:endParaRPr>
          </a:p>
        </p:txBody>
      </p:sp>
      <p:sp>
        <p:nvSpPr>
          <p:cNvPr id="146" name="Google Shape;146;p8"/>
          <p:cNvSpPr/>
          <p:nvPr/>
        </p:nvSpPr>
        <p:spPr>
          <a:xfrm>
            <a:off x="7776831" y="4247399"/>
            <a:ext cx="587020"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0">
                <a:solidFill>
                  <a:srgbClr val="00B050"/>
                </a:solidFill>
                <a:latin typeface="Calibri"/>
                <a:ea typeface="Calibri"/>
                <a:cs typeface="Calibri"/>
                <a:sym typeface="Calibri"/>
              </a:rPr>
              <a:t>✔</a:t>
            </a:r>
            <a:endParaRPr sz="40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pic>
        <p:nvPicPr>
          <p:cNvPr id="151" name="Google Shape;151;p9"/>
          <p:cNvPicPr preferRelativeResize="0"/>
          <p:nvPr/>
        </p:nvPicPr>
        <p:blipFill rotWithShape="1">
          <a:blip r:embed="rId3">
            <a:alphaModFix/>
          </a:blip>
          <a:srcRect/>
          <a:stretch/>
        </p:blipFill>
        <p:spPr>
          <a:xfrm>
            <a:off x="0" y="3347"/>
            <a:ext cx="12192000" cy="6854653"/>
          </a:xfrm>
          <a:prstGeom prst="rect">
            <a:avLst/>
          </a:prstGeom>
          <a:noFill/>
          <a:ln>
            <a:noFill/>
          </a:ln>
        </p:spPr>
      </p:pic>
      <p:sp>
        <p:nvSpPr>
          <p:cNvPr id="152" name="Google Shape;152;p9"/>
          <p:cNvSpPr txBox="1">
            <a:spLocks noGrp="1"/>
          </p:cNvSpPr>
          <p:nvPr>
            <p:ph type="body" idx="1"/>
          </p:nvPr>
        </p:nvSpPr>
        <p:spPr>
          <a:xfrm>
            <a:off x="402336" y="2060713"/>
            <a:ext cx="10951464" cy="508151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600"/>
              <a:buNone/>
            </a:pPr>
            <a:r>
              <a:rPr lang="en-GB" sz="3600"/>
              <a:t>Can you create a phrase that uses this irregular plural noun and shows possession?</a:t>
            </a:r>
            <a:endParaRPr/>
          </a:p>
          <a:p>
            <a:pPr marL="0" lvl="0" indent="0" algn="ctr" rtl="0">
              <a:lnSpc>
                <a:spcPct val="90000"/>
              </a:lnSpc>
              <a:spcBef>
                <a:spcPts val="1000"/>
              </a:spcBef>
              <a:spcAft>
                <a:spcPts val="0"/>
              </a:spcAft>
              <a:buClr>
                <a:schemeClr val="dk1"/>
              </a:buClr>
              <a:buSzPts val="13700"/>
              <a:buNone/>
            </a:pPr>
            <a:r>
              <a:rPr lang="en-GB" sz="13700" b="1"/>
              <a:t>people</a:t>
            </a:r>
            <a:endParaRPr sz="7100">
              <a:highlight>
                <a:srgbClr val="00FFFF"/>
              </a:highlight>
            </a:endParaRPr>
          </a:p>
          <a:p>
            <a:pPr marL="0" lvl="0" indent="0" algn="ctr" rtl="0">
              <a:lnSpc>
                <a:spcPct val="90000"/>
              </a:lnSpc>
              <a:spcBef>
                <a:spcPts val="1000"/>
              </a:spcBef>
              <a:spcAft>
                <a:spcPts val="0"/>
              </a:spcAft>
              <a:buClr>
                <a:schemeClr val="dk1"/>
              </a:buClr>
              <a:buSzPts val="4800"/>
              <a:buNone/>
            </a:pPr>
            <a:r>
              <a:rPr lang="en-GB" sz="4800"/>
              <a:t>the </a:t>
            </a:r>
            <a:r>
              <a:rPr lang="en-GB" sz="4800">
                <a:solidFill>
                  <a:srgbClr val="FF0000"/>
                </a:solidFill>
              </a:rPr>
              <a:t>people’s </a:t>
            </a:r>
            <a:r>
              <a:rPr lang="en-GB" sz="4800"/>
              <a:t>lives</a:t>
            </a:r>
            <a:endParaRPr sz="4800">
              <a:solidFill>
                <a:srgbClr val="00B050"/>
              </a:solidFill>
            </a:endParaRPr>
          </a:p>
        </p:txBody>
      </p:sp>
      <p:sp>
        <p:nvSpPr>
          <p:cNvPr id="153" name="Google Shape;153;p9"/>
          <p:cNvSpPr/>
          <p:nvPr/>
        </p:nvSpPr>
        <p:spPr>
          <a:xfrm>
            <a:off x="8107396" y="5196034"/>
            <a:ext cx="587020"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000">
                <a:solidFill>
                  <a:srgbClr val="00B050"/>
                </a:solidFill>
                <a:latin typeface="Calibri"/>
                <a:ea typeface="Calibri"/>
                <a:cs typeface="Calibri"/>
                <a:sym typeface="Calibri"/>
              </a:rPr>
              <a:t>✔</a:t>
            </a:r>
            <a:endParaRPr sz="40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27242E63D7D3443A9B0F9C55BAF1AEC" ma:contentTypeVersion="13" ma:contentTypeDescription="Create a new document." ma:contentTypeScope="" ma:versionID="0129552a761f1b77523224bff0d6c66e">
  <xsd:schema xmlns:xsd="http://www.w3.org/2001/XMLSchema" xmlns:xs="http://www.w3.org/2001/XMLSchema" xmlns:p="http://schemas.microsoft.com/office/2006/metadata/properties" xmlns:ns2="e1bf8ae7-946a-42ab-a70b-5fbc8d1a7910" xmlns:ns3="d766a2b0-f15a-40ff-9680-e42741507e0e" targetNamespace="http://schemas.microsoft.com/office/2006/metadata/properties" ma:root="true" ma:fieldsID="ce59ba4bcfe9de53e896e969f52f2f6e" ns2:_="" ns3:_="">
    <xsd:import namespace="e1bf8ae7-946a-42ab-a70b-5fbc8d1a7910"/>
    <xsd:import namespace="d766a2b0-f15a-40ff-9680-e42741507e0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bf8ae7-946a-42ab-a70b-5fbc8d1a79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766a2b0-f15a-40ff-9680-e42741507e0e"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1B14AB-A38D-4CEB-A80C-8B6A555C208E}">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FAFD5958-6647-4533-B5C4-DC8DB6107F41}">
  <ds:schemaRefs>
    <ds:schemaRef ds:uri="http://schemas.microsoft.com/sharepoint/v3/contenttype/forms"/>
  </ds:schemaRefs>
</ds:datastoreItem>
</file>

<file path=customXml/itemProps3.xml><?xml version="1.0" encoding="utf-8"?>
<ds:datastoreItem xmlns:ds="http://schemas.openxmlformats.org/officeDocument/2006/customXml" ds:itemID="{8FF5BBE5-C00A-4B77-BBA4-F2659E9E654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1bf8ae7-946a-42ab-a70b-5fbc8d1a7910"/>
    <ds:schemaRef ds:uri="d766a2b0-f15a-40ff-9680-e42741507e0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TotalTime>
  <Words>628</Words>
  <Application>Microsoft Office PowerPoint</Application>
  <PresentationFormat>Widescreen</PresentationFormat>
  <Paragraphs>94</Paragraphs>
  <Slides>16</Slides>
  <Notes>16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TEACH Plural Possession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 Plural Possession</dc:title>
  <dc:creator>Susan Drury</dc:creator>
  <cp:lastModifiedBy>Elaine Bennett</cp:lastModifiedBy>
  <cp:revision>2</cp:revision>
  <dcterms:created xsi:type="dcterms:W3CDTF">2021-12-06T16:53:13Z</dcterms:created>
  <dcterms:modified xsi:type="dcterms:W3CDTF">2024-08-30T12:45:44Z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0x010100B27242E63D7D3443A9B0F9C55BAF1AEC</vt:lpwstr>
  </property>
</Properties>
</file>